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9"/>
  </p:handoutMasterIdLst>
  <p:sldIdLst>
    <p:sldId id="256" r:id="rId2"/>
    <p:sldId id="303" r:id="rId3"/>
    <p:sldId id="257" r:id="rId4"/>
    <p:sldId id="293" r:id="rId5"/>
    <p:sldId id="279" r:id="rId6"/>
    <p:sldId id="280" r:id="rId7"/>
    <p:sldId id="282" r:id="rId8"/>
    <p:sldId id="283" r:id="rId9"/>
    <p:sldId id="299" r:id="rId10"/>
    <p:sldId id="294" r:id="rId11"/>
    <p:sldId id="309" r:id="rId12"/>
    <p:sldId id="307" r:id="rId13"/>
    <p:sldId id="295" r:id="rId14"/>
    <p:sldId id="302" r:id="rId15"/>
    <p:sldId id="281" r:id="rId16"/>
    <p:sldId id="297" r:id="rId17"/>
    <p:sldId id="285" r:id="rId18"/>
    <p:sldId id="291" r:id="rId19"/>
    <p:sldId id="298" r:id="rId20"/>
    <p:sldId id="288" r:id="rId21"/>
    <p:sldId id="289" r:id="rId22"/>
    <p:sldId id="292" r:id="rId23"/>
    <p:sldId id="306" r:id="rId24"/>
    <p:sldId id="300" r:id="rId25"/>
    <p:sldId id="305" r:id="rId26"/>
    <p:sldId id="290" r:id="rId27"/>
    <p:sldId id="308" r:id="rId28"/>
  </p:sldIdLst>
  <p:sldSz cx="9144000" cy="6858000" type="screen4x3"/>
  <p:notesSz cx="6669088" cy="992663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1EB552-DB15-408A-832C-92135D470118}" type="datetimeFigureOut">
              <a:rPr lang="hr-HR" smtClean="0"/>
              <a:t>15.2.2019.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2863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777607" y="942863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F28490-E54B-4C9A-9BA9-0D05A6B196C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473642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4B31-CEFF-4F76-8492-8413689281DC}" type="datetimeFigureOut">
              <a:rPr lang="hr-HR" smtClean="0"/>
              <a:t>15.2.2019.</a:t>
            </a:fld>
            <a:endParaRPr lang="hr-H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69A0EC-2608-4FCA-B613-BFE1BFCC94BE}" type="slidenum">
              <a:rPr lang="hr-HR" smtClean="0"/>
              <a:t>‹#›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4B31-CEFF-4F76-8492-8413689281DC}" type="datetimeFigureOut">
              <a:rPr lang="hr-HR" smtClean="0"/>
              <a:t>15.2.2019.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A0EC-2608-4FCA-B613-BFE1BFCC94B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4B31-CEFF-4F76-8492-8413689281DC}" type="datetimeFigureOut">
              <a:rPr lang="hr-HR" smtClean="0"/>
              <a:t>15.2.2019.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A0EC-2608-4FCA-B613-BFE1BFCC94B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4B31-CEFF-4F76-8492-8413689281DC}" type="datetimeFigureOut">
              <a:rPr lang="hr-HR" smtClean="0"/>
              <a:t>15.2.2019.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A0EC-2608-4FCA-B613-BFE1BFCC94B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4B31-CEFF-4F76-8492-8413689281DC}" type="datetimeFigureOut">
              <a:rPr lang="hr-HR" smtClean="0"/>
              <a:t>15.2.2019.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A0EC-2608-4FCA-B613-BFE1BFCC94BE}" type="slidenum">
              <a:rPr lang="hr-HR" smtClean="0"/>
              <a:t>‹#›</a:t>
            </a:fld>
            <a:endParaRPr lang="hr-H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4B31-CEFF-4F76-8492-8413689281DC}" type="datetimeFigureOut">
              <a:rPr lang="hr-HR" smtClean="0"/>
              <a:t>15.2.2019.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A0EC-2608-4FCA-B613-BFE1BFCC94BE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4B31-CEFF-4F76-8492-8413689281DC}" type="datetimeFigureOut">
              <a:rPr lang="hr-HR" smtClean="0"/>
              <a:t>15.2.2019.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A0EC-2608-4FCA-B613-BFE1BFCC94BE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4B31-CEFF-4F76-8492-8413689281DC}" type="datetimeFigureOut">
              <a:rPr lang="hr-HR" smtClean="0"/>
              <a:t>15.2.2019.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A0EC-2608-4FCA-B613-BFE1BFCC94B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4B31-CEFF-4F76-8492-8413689281DC}" type="datetimeFigureOut">
              <a:rPr lang="hr-HR" smtClean="0"/>
              <a:t>15.2.2019.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A0EC-2608-4FCA-B613-BFE1BFCC94B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4B31-CEFF-4F76-8492-8413689281DC}" type="datetimeFigureOut">
              <a:rPr lang="hr-HR" smtClean="0"/>
              <a:t>15.2.2019.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A0EC-2608-4FCA-B613-BFE1BFCC94B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4B31-CEFF-4F76-8492-8413689281DC}" type="datetimeFigureOut">
              <a:rPr lang="hr-HR" smtClean="0"/>
              <a:t>15.2.2019.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9A0EC-2608-4FCA-B613-BFE1BFCC94B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3D54B31-CEFF-4F76-8492-8413689281DC}" type="datetimeFigureOut">
              <a:rPr lang="hr-HR" smtClean="0"/>
              <a:t>15.2.2019.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969A0EC-2608-4FCA-B613-BFE1BFCC94BE}" type="slidenum">
              <a:rPr lang="hr-HR" smtClean="0"/>
              <a:t>‹#›</a:t>
            </a:fld>
            <a:endParaRPr lang="hr-H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23528" y="1500509"/>
            <a:ext cx="8568952" cy="5240859"/>
          </a:xfrm>
        </p:spPr>
        <p:txBody>
          <a:bodyPr>
            <a:normAutofit/>
          </a:bodyPr>
          <a:lstStyle/>
          <a:p>
            <a:endParaRPr lang="hr-HR" sz="1800" b="1" dirty="0" smtClean="0"/>
          </a:p>
          <a:p>
            <a:endParaRPr lang="hr-HR" sz="4000" b="1" dirty="0" smtClean="0">
              <a:solidFill>
                <a:schemeClr val="tx2"/>
              </a:solidFill>
              <a:latin typeface="+mn-lt"/>
              <a:cs typeface="Times New Roman" panose="02020603050405020304" pitchFamily="18" charset="0"/>
            </a:endParaRPr>
          </a:p>
          <a:p>
            <a:r>
              <a:rPr lang="en-US" sz="4300" b="1" dirty="0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Z</a:t>
            </a:r>
            <a:r>
              <a:rPr lang="hr-HR" sz="4300" b="1" dirty="0" err="1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akon</a:t>
            </a:r>
            <a:r>
              <a:rPr lang="hr-HR" sz="4300" b="1" dirty="0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 o izmjenama </a:t>
            </a:r>
            <a:r>
              <a:rPr lang="hr-HR" sz="4300" b="1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i </a:t>
            </a:r>
            <a:r>
              <a:rPr lang="hr-HR" sz="4300" b="1" dirty="0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dopunama </a:t>
            </a:r>
            <a:r>
              <a:rPr lang="hr-HR" sz="4300" b="1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Zakona o zaštiti na </a:t>
            </a:r>
            <a:r>
              <a:rPr lang="hr-HR" sz="4300" b="1" dirty="0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radu </a:t>
            </a:r>
            <a:r>
              <a:rPr lang="en-US" sz="4300" b="1" dirty="0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 </a:t>
            </a:r>
          </a:p>
          <a:p>
            <a:endParaRPr lang="en-US" sz="4300" b="1" dirty="0">
              <a:solidFill>
                <a:schemeClr val="tx2"/>
              </a:solidFill>
              <a:latin typeface="+mn-lt"/>
              <a:cs typeface="Times New Roman" panose="02020603050405020304" pitchFamily="18" charset="0"/>
            </a:endParaRPr>
          </a:p>
          <a:p>
            <a:r>
              <a:rPr lang="en-US" sz="4300" b="1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 Jere Gašperov, dipl.ing.</a:t>
            </a:r>
          </a:p>
          <a:p>
            <a:r>
              <a:rPr lang="en-US" sz="4300" b="1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voditelj Službe za zaštitu na radu</a:t>
            </a:r>
            <a:endParaRPr lang="hr-HR" sz="4000" b="1" dirty="0">
              <a:solidFill>
                <a:schemeClr val="tx2"/>
              </a:solidFill>
              <a:latin typeface="+mn-lt"/>
              <a:cs typeface="Times New Roman" panose="02020603050405020304" pitchFamily="18" charset="0"/>
            </a:endParaRPr>
          </a:p>
          <a:p>
            <a:pPr lvl="0"/>
            <a:endParaRPr lang="hr-HR" sz="2000" b="1" dirty="0" smtClean="0">
              <a:solidFill>
                <a:srgbClr val="2F5897"/>
              </a:solidFill>
              <a:latin typeface="Palatino Linotype"/>
              <a:cs typeface="Times New Roman" panose="02020603050405020304" pitchFamily="18" charset="0"/>
            </a:endParaRPr>
          </a:p>
          <a:p>
            <a:pPr lvl="0"/>
            <a:endParaRPr lang="hr-HR" sz="2000" b="1" dirty="0">
              <a:solidFill>
                <a:srgbClr val="2F5897"/>
              </a:solidFill>
              <a:latin typeface="Palatino Linotype"/>
              <a:cs typeface="Times New Roman" panose="02020603050405020304" pitchFamily="18" charset="0"/>
            </a:endParaRPr>
          </a:p>
          <a:p>
            <a:pPr lvl="0"/>
            <a:endParaRPr lang="hr-HR" b="1" dirty="0">
              <a:solidFill>
                <a:srgbClr val="2F5897"/>
              </a:solidFill>
              <a:latin typeface="Palatino Linotype"/>
              <a:cs typeface="Times New Roman" panose="02020603050405020304" pitchFamily="18" charset="0"/>
            </a:endParaRPr>
          </a:p>
          <a:p>
            <a:endParaRPr lang="hr-HR" sz="4000" b="1" dirty="0">
              <a:solidFill>
                <a:schemeClr val="tx2"/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4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332656"/>
            <a:ext cx="4398913" cy="1167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76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1052736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hr-HR" sz="3200" b="1" dirty="0" smtClean="0">
                <a:effectLst/>
              </a:rPr>
              <a:t>Sudjelovanje radnika i njihovih predstavnika u izradi procjene rizika</a:t>
            </a:r>
            <a:endParaRPr lang="hr-HR" sz="3200" b="1" dirty="0">
              <a:effectLst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124744"/>
            <a:ext cx="8784976" cy="5733256"/>
          </a:xfrm>
        </p:spPr>
        <p:txBody>
          <a:bodyPr>
            <a:normAutofit fontScale="92500" lnSpcReduction="20000"/>
          </a:bodyPr>
          <a:lstStyle/>
          <a:p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Čl. 98. (prekršajna odredba)</a:t>
            </a:r>
          </a:p>
          <a:p>
            <a:pPr marL="0" indent="0">
              <a:buNone/>
            </a:pPr>
            <a:endParaRPr lang="en-US" sz="2600" b="1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Prethodna</a:t>
            </a:r>
            <a:r>
              <a:rPr lang="hr-HR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odredba:</a:t>
            </a:r>
          </a:p>
          <a:p>
            <a:pPr marL="0" indent="0">
              <a:buNone/>
            </a:pPr>
            <a:r>
              <a:rPr lang="vi-VN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1) ako </a:t>
            </a:r>
            <a:r>
              <a:rPr lang="vi-VN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nema izrađenu procjenu rizika izrađenu u pisanom ili elektroničkom obliku</a:t>
            </a:r>
            <a:r>
              <a:rPr lang="vi-VN" sz="2600" b="1">
                <a:solidFill>
                  <a:schemeClr val="tx2"/>
                </a:solidFill>
                <a:latin typeface="Palatino Linotype" panose="02040502050505030304" pitchFamily="18" charset="0"/>
              </a:rPr>
              <a:t>, </a:t>
            </a:r>
            <a:r>
              <a:rPr lang="vi-VN" sz="2600" b="1" smtClean="0">
                <a:solidFill>
                  <a:srgbClr val="00B0F0"/>
                </a:solidFill>
                <a:latin typeface="Palatino Linotype" panose="02040502050505030304" pitchFamily="18" charset="0"/>
              </a:rPr>
              <a:t>ili </a:t>
            </a:r>
            <a:r>
              <a:rPr lang="vi-VN" sz="2600" b="1" dirty="0">
                <a:solidFill>
                  <a:srgbClr val="00B0F0"/>
                </a:solidFill>
                <a:latin typeface="Palatino Linotype" panose="02040502050505030304" pitchFamily="18" charset="0"/>
              </a:rPr>
              <a:t>ako izrađena procjena rizika ne odgovara rizicima na mjestu rada i u vezi s radom, ili ne odgovara postojećim rizicima na radu i u vezi s radom</a:t>
            </a:r>
            <a:r>
              <a:rPr lang="vi-VN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, ili nije dostupna radniku na mjestu rada (članak 18. stavak 2</a:t>
            </a:r>
            <a:r>
              <a:rPr lang="vi-VN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.)</a:t>
            </a:r>
            <a:endParaRPr lang="hr-HR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I</a:t>
            </a:r>
            <a:r>
              <a:rPr lang="hr-HR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zmjene </a:t>
            </a:r>
            <a:r>
              <a:rPr lang="hr-HR" sz="2600" b="1">
                <a:solidFill>
                  <a:srgbClr val="FF0000"/>
                </a:solidFill>
                <a:latin typeface="Palatino Linotype" panose="02040502050505030304" pitchFamily="18" charset="0"/>
              </a:rPr>
              <a:t>i </a:t>
            </a:r>
            <a:r>
              <a:rPr lang="hr-HR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dopune:</a:t>
            </a:r>
            <a:endParaRPr lang="hr-HR" sz="26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1</a:t>
            </a:r>
            <a:r>
              <a:rPr lang="hr-HR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) ako nije procijenio rizike za život i zdravlje radnika i osoba na radu u pisanom ili elektroničkom obliku, </a:t>
            </a:r>
            <a:r>
              <a:rPr lang="hr-HR" sz="2600" b="1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uzimajući u obzir poslove i njihovu prirodu</a:t>
            </a:r>
            <a:r>
              <a:rPr lang="hr-HR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,  ili ako procjena rizika nije dostupna radniku na mjestu rada, </a:t>
            </a:r>
            <a:r>
              <a:rPr lang="hr-HR" sz="2600" b="1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ili ako u postupku izrade procjene rizika nisu sudjelovali radnici odnosno njihovi predstavnici </a:t>
            </a:r>
            <a:r>
              <a:rPr lang="hr-HR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(članak 18. stavak 1., 2. i </a:t>
            </a:r>
            <a:r>
              <a:rPr lang="hr-HR" sz="2600" b="1">
                <a:solidFill>
                  <a:schemeClr val="tx2"/>
                </a:solidFill>
                <a:latin typeface="Palatino Linotype" panose="02040502050505030304" pitchFamily="18" charset="0"/>
              </a:rPr>
              <a:t>5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.).</a:t>
            </a: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465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/>
          <a:lstStyle/>
          <a:p>
            <a:pPr>
              <a:lnSpc>
                <a:spcPts val="3700"/>
              </a:lnSpc>
            </a:pPr>
            <a:r>
              <a:rPr lang="en-US" sz="2000" smtClean="0"/>
              <a:t> </a:t>
            </a:r>
            <a:r>
              <a:rPr lang="en-US" sz="2800" b="1" smtClean="0"/>
              <a:t>Struktura sustava upravljanja zaštitom zdravlja i sigurnosti na radu prema ISO 45001:2018</a:t>
            </a:r>
            <a:endParaRPr lang="en-US" sz="2800" b="1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7890" y="1159614"/>
            <a:ext cx="7248220" cy="554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0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648072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200" b="1" smtClean="0">
                <a:effectLst/>
              </a:rPr>
              <a:t>Obavljanje poslova zaštite na radu</a:t>
            </a:r>
            <a:endParaRPr lang="hr-HR" sz="3200" b="1" dirty="0">
              <a:effectLst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052736"/>
            <a:ext cx="8784976" cy="5112568"/>
          </a:xfrm>
        </p:spPr>
        <p:txBody>
          <a:bodyPr>
            <a:normAutofit fontScale="92500" lnSpcReduction="10000"/>
          </a:bodyPr>
          <a:lstStyle/>
          <a:p>
            <a:endParaRPr lang="en-US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Čl. 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20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.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st.7.</a:t>
            </a:r>
            <a:endParaRPr lang="hr-HR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1600" b="1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Izmjenama</a:t>
            </a:r>
            <a:r>
              <a:rPr lang="en-US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se:</a:t>
            </a:r>
          </a:p>
          <a:p>
            <a:pPr marL="0" indent="0">
              <a:buNone/>
            </a:pPr>
            <a:endParaRPr lang="en-US" sz="26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Napušta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pojam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mogućnost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“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Zapošljavanja zajedničkog stručnjaka zaštite na radu i utemeljenja </a:t>
            </a:r>
            <a:r>
              <a:rPr lang="en-US" sz="2600" b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zajedničke</a:t>
            </a:r>
            <a:r>
              <a:rPr lang="en-US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službe</a:t>
            </a:r>
            <a:r>
              <a:rPr lang="en-US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za </a:t>
            </a:r>
            <a:r>
              <a:rPr lang="en-US" sz="2600" b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zaštitu</a:t>
            </a:r>
            <a:r>
              <a:rPr lang="en-US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na</a:t>
            </a:r>
            <a:r>
              <a:rPr lang="en-US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radu</a:t>
            </a:r>
            <a:r>
              <a:rPr lang="en-US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”,</a:t>
            </a:r>
          </a:p>
          <a:p>
            <a:pPr marL="0" indent="0">
              <a:buNone/>
            </a:pPr>
            <a:endParaRPr lang="en-US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dirty="0" err="1">
                <a:solidFill>
                  <a:schemeClr val="tx2"/>
                </a:solidFill>
                <a:latin typeface="Palatino Linotype" panose="02040502050505030304" pitchFamily="18" charset="0"/>
              </a:rPr>
              <a:t>t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e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se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uvodi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:</a:t>
            </a:r>
          </a:p>
          <a:p>
            <a:pPr marL="0" indent="0">
              <a:buNone/>
            </a:pPr>
            <a:endParaRPr lang="en-US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“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Ugovaranje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zajedničkog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obavljanja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poslova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zaštite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na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radu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”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 </a:t>
            </a:r>
          </a:p>
          <a:p>
            <a:pPr marL="0" indent="0">
              <a:buNone/>
            </a:pPr>
            <a:r>
              <a:rPr lang="hr-HR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(za poslodavce koji posluju na istoj lokaciji)</a:t>
            </a:r>
          </a:p>
          <a:p>
            <a:pPr marL="0" indent="0">
              <a:buNone/>
            </a:pPr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1811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980728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hr-HR" sz="2800" b="1" dirty="0" smtClean="0">
                <a:effectLst/>
              </a:rPr>
              <a:t>Stalno stručno usavršavanje stručnjaka zaštite na radu te izdavanje odobrenja za njihov rad</a:t>
            </a:r>
            <a:endParaRPr lang="hr-HR" sz="2800" b="1" dirty="0">
              <a:effectLst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980728"/>
            <a:ext cx="8568952" cy="5544616"/>
          </a:xfrm>
        </p:spPr>
        <p:txBody>
          <a:bodyPr>
            <a:normAutofit/>
          </a:bodyPr>
          <a:lstStyle/>
          <a:p>
            <a:endParaRPr lang="hr-HR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Čl. 22. st.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3. </a:t>
            </a:r>
            <a:endParaRPr lang="hr-HR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0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en-US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Prethodnim </a:t>
            </a:r>
            <a:r>
              <a:rPr lang="hr-HR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odredbama </a:t>
            </a:r>
            <a:r>
              <a:rPr lang="en-US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bilo je</a:t>
            </a:r>
            <a:r>
              <a:rPr lang="hr-HR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 predviđeno stalno </a:t>
            </a:r>
            <a:r>
              <a:rPr lang="hr-HR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stručno usavršavanje stručnjaka zaštite na radu na način </a:t>
            </a:r>
            <a:r>
              <a:rPr lang="hr-HR" b="1" u="sng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izdavanja, oduzimanja i prestanka odobrenja za </a:t>
            </a:r>
            <a:r>
              <a:rPr lang="hr-HR" b="1" u="sng" smtClean="0">
                <a:solidFill>
                  <a:srgbClr val="FF0000"/>
                </a:solidFill>
                <a:latin typeface="Palatino Linotype" panose="02040502050505030304" pitchFamily="18" charset="0"/>
              </a:rPr>
              <a:t>njihov rad</a:t>
            </a:r>
            <a:r>
              <a:rPr lang="en-US" b="1" u="sng" smtClean="0">
                <a:solidFill>
                  <a:srgbClr val="FF0000"/>
                </a:solidFill>
                <a:latin typeface="Palatino Linotype" panose="02040502050505030304" pitchFamily="18" charset="0"/>
              </a:rPr>
              <a:t>,</a:t>
            </a:r>
            <a:r>
              <a:rPr lang="hr-HR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kao i</a:t>
            </a:r>
            <a:r>
              <a:rPr lang="hr-HR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vođenje </a:t>
            </a:r>
            <a:r>
              <a:rPr lang="hr-HR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upravn</a:t>
            </a:r>
            <a:r>
              <a:rPr lang="en-US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og</a:t>
            </a:r>
            <a:r>
              <a:rPr lang="hr-HR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 postup</a:t>
            </a:r>
            <a:r>
              <a:rPr lang="en-US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ka u vezi s iz</a:t>
            </a:r>
            <a:r>
              <a:rPr lang="hr-HR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davanjem odobrenja </a:t>
            </a:r>
            <a:endParaRPr lang="hr-HR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9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6042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980728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hr-HR" sz="2800" b="1" dirty="0" smtClean="0">
                <a:effectLst/>
              </a:rPr>
              <a:t>Stalno stručno usavršavanje stručnjaka zaštite na radu te izdavanje odobrenja za njihov rad</a:t>
            </a:r>
            <a:endParaRPr lang="hr-HR" sz="2800" b="1" dirty="0">
              <a:effectLst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980728"/>
            <a:ext cx="8640960" cy="5760640"/>
          </a:xfrm>
        </p:spPr>
        <p:txBody>
          <a:bodyPr>
            <a:normAutofit/>
          </a:bodyPr>
          <a:lstStyle/>
          <a:p>
            <a:endParaRPr lang="hr-HR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en-US" sz="2600" b="1" u="sng" smtClean="0">
                <a:solidFill>
                  <a:schemeClr val="tx2"/>
                </a:solidFill>
                <a:latin typeface="Palatino Linotype" panose="02040502050505030304" pitchFamily="18" charset="0"/>
              </a:rPr>
              <a:t>Izmjenama i dopunama ZZR-a:</a:t>
            </a:r>
            <a:r>
              <a:rPr lang="hr-HR" sz="2600" b="1" u="sng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endParaRPr lang="hr-HR" sz="2600" b="1" u="sng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0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en-US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Ukinuto je propisivanje vođenja upravnog postupka i izdavanje odobrenja za rad stručnjacima zaštite na radu,</a:t>
            </a:r>
          </a:p>
          <a:p>
            <a:endParaRPr lang="en-US" b="1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en-US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Zadržano je stalno stručno usavršavanje stručnjaka zaštite na radu (postupak tek treba osmisliti i regulirati)</a:t>
            </a:r>
          </a:p>
          <a:p>
            <a:pPr marL="0" indent="0">
              <a:buNone/>
            </a:pPr>
            <a:endParaRPr lang="en-US" b="1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9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451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hr-HR" sz="3200" b="1" dirty="0" smtClean="0"/>
              <a:t>Učestalost održavanja sjednica Odbora zaštite na radu </a:t>
            </a:r>
            <a:endParaRPr lang="hr-HR" sz="32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/>
          </a:bodyPr>
          <a:lstStyle/>
          <a:p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Čl. 34. st. 7.</a:t>
            </a:r>
          </a:p>
          <a:p>
            <a:pPr marL="0" indent="0">
              <a:buNone/>
            </a:pPr>
            <a:endParaRPr lang="hr-HR" sz="19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>
              <a:buFontTx/>
              <a:buChar char="-"/>
            </a:pP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Izmjenama je utvrđeno da s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e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odbor zaštite na radu sastaje najmanje </a:t>
            </a:r>
            <a:r>
              <a:rPr lang="hr-HR" sz="2600" b="1" u="sng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jednom u </a:t>
            </a:r>
            <a:r>
              <a:rPr lang="hr-HR" sz="2600" b="1" u="sng" smtClean="0">
                <a:solidFill>
                  <a:srgbClr val="FF0000"/>
                </a:solidFill>
                <a:latin typeface="Palatino Linotype" panose="02040502050505030304" pitchFamily="18" charset="0"/>
              </a:rPr>
              <a:t>šest mjeseci</a:t>
            </a:r>
            <a:r>
              <a:rPr lang="en-US" sz="2600" b="1" u="sng" smtClean="0">
                <a:solidFill>
                  <a:srgbClr val="FF0000"/>
                </a:solidFill>
                <a:latin typeface="Palatino Linotype" panose="02040502050505030304" pitchFamily="18" charset="0"/>
              </a:rPr>
              <a:t>, </a:t>
            </a:r>
            <a:r>
              <a:rPr lang="hr-HR" sz="2600" b="1" u="sng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za razliku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od 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prethodno važeće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odredbe 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 - </a:t>
            </a:r>
            <a:r>
              <a:rPr lang="hr-HR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najmanje 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jednom u </a:t>
            </a:r>
            <a:r>
              <a:rPr lang="hr-HR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tri mjeseca, </a:t>
            </a:r>
            <a:endParaRPr lang="en-US" sz="2600" b="1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>
              <a:buFontTx/>
              <a:buChar char="-"/>
            </a:pPr>
            <a:endParaRPr lang="en-US" sz="2600" b="1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>
              <a:buFontTx/>
              <a:buChar char="-"/>
            </a:pP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Izmjenama je </a:t>
            </a:r>
            <a:r>
              <a:rPr lang="hr-HR" sz="2600" b="1" u="sng" smtClean="0">
                <a:solidFill>
                  <a:srgbClr val="FF0000"/>
                </a:solidFill>
                <a:latin typeface="Palatino Linotype" panose="02040502050505030304" pitchFamily="18" charset="0"/>
              </a:rPr>
              <a:t>dopu</a:t>
            </a:r>
            <a:r>
              <a:rPr lang="en-US" sz="2600" b="1" u="sng" smtClean="0">
                <a:solidFill>
                  <a:srgbClr val="FF0000"/>
                </a:solidFill>
                <a:latin typeface="Palatino Linotype" panose="02040502050505030304" pitchFamily="18" charset="0"/>
              </a:rPr>
              <a:t>nje</a:t>
            </a:r>
            <a:r>
              <a:rPr lang="hr-HR" sz="2600" b="1" u="sng" smtClean="0">
                <a:solidFill>
                  <a:srgbClr val="FF0000"/>
                </a:solidFill>
                <a:latin typeface="Palatino Linotype" panose="02040502050505030304" pitchFamily="18" charset="0"/>
              </a:rPr>
              <a:t>na prekršajn</a:t>
            </a:r>
            <a:r>
              <a:rPr lang="en-US" sz="2600" b="1" u="sng" smtClean="0">
                <a:solidFill>
                  <a:srgbClr val="FF0000"/>
                </a:solidFill>
                <a:latin typeface="Palatino Linotype" panose="02040502050505030304" pitchFamily="18" charset="0"/>
              </a:rPr>
              <a:t>a</a:t>
            </a:r>
            <a:r>
              <a:rPr lang="hr-HR" sz="2600" b="1" u="sng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hr-HR" sz="2600" b="1" u="sng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odredbe u vezi gornje obveze ,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koja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je 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prethodno bila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sankcionirana samo u slučajevima neodržavanja Odbora u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slučaju 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izvanrednih okolnosti (smrtna ozljeda)</a:t>
            </a: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600" b="1" u="sng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6004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hr-HR" sz="3200" b="1" dirty="0" smtClean="0"/>
              <a:t>Nadzorni uređaji kao sredstva zaštite na </a:t>
            </a:r>
            <a:r>
              <a:rPr lang="hr-HR" sz="3200" b="1" smtClean="0"/>
              <a:t>radu </a:t>
            </a:r>
            <a:endParaRPr lang="hr-HR" sz="28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5446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b="1" smtClean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</a:rPr>
              <a:t>U</a:t>
            </a:r>
            <a:r>
              <a:rPr lang="hr-HR" sz="2800" b="1" smtClean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</a:rPr>
              <a:t>sklađivanje s </a:t>
            </a:r>
            <a:r>
              <a:rPr lang="hr-HR" sz="2800" b="1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</a:rPr>
              <a:t>odredbama </a:t>
            </a:r>
            <a:r>
              <a:rPr lang="hr-HR" sz="2800" b="1" smtClean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</a:rPr>
              <a:t>Z</a:t>
            </a:r>
            <a:r>
              <a:rPr lang="en-US" sz="2800" b="1" smtClean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</a:rPr>
              <a:t>akona o radu</a:t>
            </a:r>
            <a:r>
              <a:rPr lang="hr-HR" sz="2800" b="1" smtClean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</a:rPr>
              <a:t> </a:t>
            </a:r>
            <a:endParaRPr lang="en-US" sz="2800" b="1" smtClean="0">
              <a:solidFill>
                <a:srgbClr val="2F5897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Palatino Linotype"/>
            </a:endParaRPr>
          </a:p>
          <a:p>
            <a:pPr marL="0" indent="0">
              <a:buNone/>
            </a:pPr>
            <a:endParaRPr lang="en-US" sz="1500" b="1">
              <a:solidFill>
                <a:srgbClr val="2F5897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Palatino Linotype"/>
            </a:endParaRPr>
          </a:p>
          <a:p>
            <a:pPr marL="0" indent="0">
              <a:buNone/>
            </a:pP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Čl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. 43. st. 4. i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5.</a:t>
            </a:r>
            <a:endParaRPr lang="en-US" sz="2600" b="1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1500" b="1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Suglasnost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radničkog vijeća za korištenje nadzornih uređaja tijekom čitavog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radnog vremena</a:t>
            </a:r>
            <a:endParaRPr lang="en-US" sz="2600" b="1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hr-HR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U stavku </a:t>
            </a:r>
            <a:r>
              <a:rPr lang="hr-HR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4. iza riječi: „radničkog </a:t>
            </a:r>
            <a:r>
              <a:rPr lang="hr-HR" b="1">
                <a:solidFill>
                  <a:schemeClr val="tx2"/>
                </a:solidFill>
                <a:latin typeface="Palatino Linotype" panose="02040502050505030304" pitchFamily="18" charset="0"/>
              </a:rPr>
              <a:t>vijeća</a:t>
            </a:r>
            <a:r>
              <a:rPr lang="hr-HR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“</a:t>
            </a:r>
            <a:r>
              <a:rPr lang="en-US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, dodane su </a:t>
            </a:r>
            <a:r>
              <a:rPr lang="hr-HR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riječi </a:t>
            </a:r>
            <a:r>
              <a:rPr lang="hr-HR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„</a:t>
            </a:r>
            <a:r>
              <a:rPr lang="hr-HR" b="1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odnosno sindikalnog povjerenika s pravima i obvezama radničkog vijeća</a:t>
            </a:r>
            <a:r>
              <a:rPr lang="hr-HR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“.</a:t>
            </a:r>
          </a:p>
          <a:p>
            <a:endParaRPr lang="hr-HR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hr-HR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Stavak </a:t>
            </a:r>
            <a:r>
              <a:rPr lang="hr-HR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5</a:t>
            </a:r>
            <a:r>
              <a:rPr lang="hr-HR" b="1">
                <a:solidFill>
                  <a:srgbClr val="FF0000"/>
                </a:solidFill>
                <a:latin typeface="Palatino Linotype" panose="02040502050505030304" pitchFamily="18" charset="0"/>
              </a:rPr>
              <a:t>. </a:t>
            </a:r>
            <a:r>
              <a:rPr lang="en-US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izmijenjen</a:t>
            </a:r>
            <a:r>
              <a:rPr lang="hr-HR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hr-HR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i glasi: </a:t>
            </a:r>
          </a:p>
          <a:p>
            <a:pPr marL="0" indent="0">
              <a:buNone/>
            </a:pPr>
            <a:r>
              <a:rPr lang="hr-HR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(</a:t>
            </a:r>
            <a:r>
              <a:rPr lang="hr-HR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5) Ako radničko vijeće, odnosno sindikalni povjerenik s pravima i obvezama radničkog vijeća uskrati suglasnost, poslodavac može u roku od 15 dana od dana dostave izjave o uskrati suglasnosti tražiti da tu suglasnost nadomjesti </a:t>
            </a:r>
            <a:r>
              <a:rPr lang="hr-HR" b="1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sudska ili arbitražna odluka u skladu s općim propisom o </a:t>
            </a:r>
            <a:r>
              <a:rPr lang="hr-HR" b="1" u="sng">
                <a:solidFill>
                  <a:srgbClr val="FF0000"/>
                </a:solidFill>
                <a:latin typeface="Palatino Linotype" panose="02040502050505030304" pitchFamily="18" charset="0"/>
              </a:rPr>
              <a:t>radu</a:t>
            </a:r>
            <a:r>
              <a:rPr lang="hr-HR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.</a:t>
            </a:r>
            <a:endParaRPr lang="hr-HR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4444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hr-HR" sz="3200" b="1" dirty="0" smtClean="0"/>
              <a:t>Broj </a:t>
            </a:r>
            <a:r>
              <a:rPr lang="hr-HR" sz="3200" b="1" dirty="0"/>
              <a:t>osposobljenih radnika za pružanje prve pomoći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340768"/>
            <a:ext cx="8784976" cy="5400600"/>
          </a:xfrm>
        </p:spPr>
        <p:txBody>
          <a:bodyPr>
            <a:normAutofit fontScale="77500" lnSpcReduction="20000"/>
          </a:bodyPr>
          <a:lstStyle/>
          <a:p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Čl. 56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.  </a:t>
            </a:r>
            <a:endParaRPr lang="hr-HR" sz="20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0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Prethodno važeća odredba:</a:t>
            </a:r>
          </a:p>
          <a:p>
            <a:pPr>
              <a:buFontTx/>
              <a:buChar char="-"/>
            </a:pP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N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a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svakom radilištu i u radnim prostorijama gdje istodobno radi dva do 20 radnika, </a:t>
            </a:r>
            <a:r>
              <a:rPr lang="hr-HR" sz="2600" b="1" u="sng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najmanje jedan radnik, te još po jedan do svakih slijedećih 50 radnika, mora biti osposobljen za pružanje prve pomoći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.</a:t>
            </a:r>
          </a:p>
          <a:p>
            <a:pPr>
              <a:buFontTx/>
              <a:buChar char="-"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Izmjene i dopune:</a:t>
            </a:r>
          </a:p>
          <a:p>
            <a:pPr marL="0" indent="0">
              <a:buNone/>
            </a:pPr>
            <a:endParaRPr lang="en-US" sz="2600" b="1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R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iječi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„dva do 20 radnika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”, zam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ij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e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nje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ne s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u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riječima 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„dva do 50 radnika”.</a:t>
            </a:r>
            <a:endParaRPr lang="pl-PL" sz="2600" b="1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>
              <a:buFontTx/>
              <a:buChar char="-"/>
            </a:pPr>
            <a:endParaRPr lang="pl-PL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D</a:t>
            </a:r>
            <a:r>
              <a:rPr lang="pl-PL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opuna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ma je utvrđeno </a:t>
            </a:r>
            <a:r>
              <a:rPr lang="pl-PL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da </a:t>
            </a:r>
            <a:r>
              <a:rPr lang="pl-PL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b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roj </a:t>
            </a:r>
            <a:r>
              <a:rPr lang="hr-HR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osposobljenih i imenovanih radnika za pružanje prve pomoći </a:t>
            </a:r>
            <a:r>
              <a:rPr lang="hr-HR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mora odgovarati  broju lokacija poslodavca, smjenskom radu te drugim organizacijskim okolnostima kod 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poslodavca,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te da je poslodavac radnicima </a:t>
            </a:r>
            <a:r>
              <a:rPr lang="hr-HR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osposobljenim za pružanje prve pomoći dužan uručiti </a:t>
            </a:r>
            <a:r>
              <a:rPr lang="hr-HR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pisanu </a:t>
            </a:r>
            <a:r>
              <a:rPr lang="hr-HR" sz="2600" b="1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odluku o </a:t>
            </a:r>
            <a:r>
              <a:rPr lang="hr-HR" sz="2600" b="1" u="sng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imenovanju 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za pružanje </a:t>
            </a:r>
            <a:r>
              <a:rPr lang="hr-HR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prve pomoći te obavijestiti sve ostale radnike o radnicima koji su osposobljeni i imenovani za pružanje prve pomoći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.</a:t>
            </a:r>
            <a:endParaRPr lang="hr-HR" sz="26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>
              <a:buFontTx/>
              <a:buChar char="-"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600" b="1" u="sng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3798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hr-HR" sz="3200" b="1" dirty="0" smtClean="0"/>
              <a:t>Dokumentacija na privremenim gradilištima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472608"/>
          </a:xfrm>
        </p:spPr>
        <p:txBody>
          <a:bodyPr>
            <a:normAutofit lnSpcReduction="10000"/>
          </a:bodyPr>
          <a:lstStyle/>
          <a:p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Čl. 62. st. </a:t>
            </a:r>
            <a:r>
              <a:rPr lang="hr-HR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3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.</a:t>
            </a:r>
          </a:p>
          <a:p>
            <a:pPr marL="0" indent="0">
              <a:buNone/>
            </a:pPr>
            <a:endParaRPr lang="hr-HR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Prethodno važeća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odredba propis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ivala je (kao iznimku)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da se procjena rizika, dokazi </a:t>
            </a:r>
            <a:r>
              <a:rPr lang="hr-HR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i zapisnici ne moraju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nalaziti </a:t>
            </a:r>
            <a:r>
              <a:rPr lang="hr-HR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na radilištu na kojemu rad </a:t>
            </a:r>
            <a:r>
              <a:rPr lang="hr-HR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ukupno traje kraće od 30 dana</a:t>
            </a:r>
            <a:r>
              <a:rPr lang="hr-HR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, ali moraju biti dostupni u roku koji odredi nadležni inspektor.</a:t>
            </a:r>
          </a:p>
          <a:p>
            <a:endParaRPr lang="hr-HR" sz="20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zmjen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a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:</a:t>
            </a:r>
            <a:endParaRPr lang="hr-HR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- Rok za radove od 30 dana prolongira se na rok izvođenja radova od 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60 dana,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čime će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se 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na određeni način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rasteretiti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značajan broj „manjih” izvođača radova</a:t>
            </a:r>
          </a:p>
          <a:p>
            <a:pPr marL="0" indent="0">
              <a:buNone/>
            </a:pPr>
            <a:endParaRPr lang="hr-HR" sz="20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>
              <a:buFontTx/>
              <a:buChar char="-"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600" b="1" u="sng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777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hr-HR" sz="3200" b="1" dirty="0" smtClean="0"/>
              <a:t>Zdravstveni pregledi radnika i osoba koje poslodavac zapošljava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400600"/>
          </a:xfrm>
        </p:spPr>
        <p:txBody>
          <a:bodyPr>
            <a:normAutofit/>
          </a:bodyPr>
          <a:lstStyle/>
          <a:p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Čl. 64.</a:t>
            </a:r>
          </a:p>
          <a:p>
            <a:pPr marL="0" indent="0">
              <a:buNone/>
            </a:pPr>
            <a:endParaRPr lang="hr-HR" sz="1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hr-HR" sz="28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U članku 64. stavku 4. riječ: „</a:t>
            </a:r>
            <a:r>
              <a:rPr lang="hr-HR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radne</a:t>
            </a:r>
            <a:r>
              <a:rPr lang="hr-HR" sz="2800" b="1">
                <a:solidFill>
                  <a:schemeClr val="tx2"/>
                </a:solidFill>
                <a:latin typeface="Palatino Linotype" panose="02040502050505030304" pitchFamily="18" charset="0"/>
              </a:rPr>
              <a:t>“ </a:t>
            </a:r>
            <a:r>
              <a:rPr lang="en-US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za</a:t>
            </a:r>
            <a:r>
              <a:rPr lang="hr-HR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mijenj</a:t>
            </a:r>
            <a:r>
              <a:rPr lang="en-US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en</a:t>
            </a:r>
            <a:r>
              <a:rPr lang="hr-HR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a </a:t>
            </a:r>
            <a:r>
              <a:rPr lang="en-US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j</a:t>
            </a:r>
            <a:r>
              <a:rPr lang="hr-HR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e </a:t>
            </a:r>
            <a:r>
              <a:rPr lang="hr-HR" sz="28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riječju: „</a:t>
            </a:r>
            <a:r>
              <a:rPr lang="hr-HR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zdravstvene</a:t>
            </a:r>
            <a:r>
              <a:rPr lang="hr-HR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“  (sposobnosti</a:t>
            </a:r>
            <a:r>
              <a:rPr lang="hr-HR" sz="28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)</a:t>
            </a:r>
          </a:p>
          <a:p>
            <a:pPr>
              <a:buFontTx/>
              <a:buChar char="-"/>
            </a:pPr>
            <a:endParaRPr lang="hr-HR" sz="14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Do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puna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:</a:t>
            </a: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12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(</a:t>
            </a:r>
            <a:r>
              <a:rPr lang="hr-HR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5) Ministar nadležan za zdravstvo, uz prethodno mišljenje ministra, </a:t>
            </a:r>
            <a:r>
              <a:rPr lang="hr-HR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pravilnikom propisuje sadržaj i način izdavanja isprava iz stavka 3. ovoga </a:t>
            </a:r>
            <a:r>
              <a:rPr lang="hr-HR" sz="2600" b="1">
                <a:solidFill>
                  <a:srgbClr val="FF0000"/>
                </a:solidFill>
                <a:latin typeface="Palatino Linotype" panose="02040502050505030304" pitchFamily="18" charset="0"/>
              </a:rPr>
              <a:t>članka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.</a:t>
            </a:r>
            <a:endParaRPr lang="hr-HR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>
                <a:solidFill>
                  <a:schemeClr val="tx2"/>
                </a:solidFill>
                <a:latin typeface="Palatino Linotype" panose="02040502050505030304" pitchFamily="18" charset="0"/>
              </a:rPr>
              <a:t>(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Isprave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o zdravstvenom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stanju 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radnika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koje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izdaje specijalist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medicine rada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)</a:t>
            </a: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>
              <a:buFontTx/>
              <a:buChar char="-"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600" b="1" u="sng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5235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07504" y="764705"/>
            <a:ext cx="8784976" cy="5688631"/>
          </a:xfrm>
        </p:spPr>
        <p:txBody>
          <a:bodyPr>
            <a:normAutofit fontScale="92500"/>
          </a:bodyPr>
          <a:lstStyle/>
          <a:p>
            <a:endParaRPr lang="hr-HR" sz="1800" b="1" dirty="0" smtClean="0"/>
          </a:p>
          <a:p>
            <a:endParaRPr lang="hr-HR" sz="1800" b="1" dirty="0" smtClean="0"/>
          </a:p>
          <a:p>
            <a:endParaRPr lang="hr-HR" sz="4000" b="1" dirty="0" smtClean="0">
              <a:solidFill>
                <a:schemeClr val="tx2"/>
              </a:solidFill>
              <a:latin typeface="+mn-lt"/>
              <a:cs typeface="Times New Roman" panose="02020603050405020304" pitchFamily="18" charset="0"/>
            </a:endParaRPr>
          </a:p>
          <a:p>
            <a:r>
              <a:rPr lang="en-US" sz="4300" b="1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NN br. 94/18  od 24.10.2018.</a:t>
            </a:r>
          </a:p>
          <a:p>
            <a:r>
              <a:rPr lang="en-US" sz="4300" b="1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NN br. 96/18 - ispravak</a:t>
            </a:r>
            <a:endParaRPr lang="hr-HR" sz="4300" b="1">
              <a:solidFill>
                <a:schemeClr val="tx2"/>
              </a:solidFill>
              <a:latin typeface="+mn-lt"/>
              <a:cs typeface="Times New Roman" panose="02020603050405020304" pitchFamily="18" charset="0"/>
            </a:endParaRPr>
          </a:p>
          <a:p>
            <a:endParaRPr lang="en-US" sz="4300" b="1" smtClean="0">
              <a:solidFill>
                <a:schemeClr val="tx2"/>
              </a:solidFill>
              <a:latin typeface="+mn-lt"/>
              <a:cs typeface="Times New Roman" panose="02020603050405020304" pitchFamily="18" charset="0"/>
            </a:endParaRPr>
          </a:p>
          <a:p>
            <a:r>
              <a:rPr lang="en-US" sz="4300" b="1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Z</a:t>
            </a:r>
            <a:r>
              <a:rPr lang="hr-HR" sz="4300" b="1" dirty="0" err="1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akon</a:t>
            </a:r>
            <a:r>
              <a:rPr lang="hr-HR" sz="4300" b="1" dirty="0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300" b="1" dirty="0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je </a:t>
            </a:r>
            <a:r>
              <a:rPr lang="en-US" sz="4300" b="1" dirty="0" err="1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stupio</a:t>
            </a:r>
            <a:r>
              <a:rPr lang="en-US" sz="4300" b="1" dirty="0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300" b="1" dirty="0" err="1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na</a:t>
            </a:r>
            <a:r>
              <a:rPr lang="en-US" sz="4300" b="1" dirty="0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300" b="1" dirty="0" err="1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snagu</a:t>
            </a:r>
            <a:r>
              <a:rPr lang="en-US" sz="4300" b="1" dirty="0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300" b="1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01.11.2018.,</a:t>
            </a:r>
            <a:r>
              <a:rPr lang="en-US" sz="4300" b="1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300" b="1" dirty="0" err="1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osim</a:t>
            </a:r>
            <a:r>
              <a:rPr lang="en-US" sz="4300" b="1" dirty="0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300" b="1" dirty="0" err="1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odredaba</a:t>
            </a:r>
            <a:r>
              <a:rPr lang="en-US" sz="4300" b="1" dirty="0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hr-HR" sz="4300" b="1" dirty="0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čl. 5., 23. i 24</a:t>
            </a:r>
            <a:r>
              <a:rPr lang="hr-HR" sz="4300" b="1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. </a:t>
            </a:r>
            <a:r>
              <a:rPr lang="en-US" sz="4300" b="1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koje su stupile </a:t>
            </a:r>
            <a:r>
              <a:rPr lang="en-US" sz="4300" b="1" dirty="0" err="1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na</a:t>
            </a:r>
            <a:r>
              <a:rPr lang="en-US" sz="4300" b="1" dirty="0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300" b="1" dirty="0" err="1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snagu</a:t>
            </a:r>
            <a:r>
              <a:rPr lang="en-US" sz="4300" b="1" dirty="0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300" b="1" u="sng" dirty="0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01.01.2019</a:t>
            </a:r>
            <a:r>
              <a:rPr lang="en-US" sz="4300" b="1" dirty="0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. </a:t>
            </a:r>
            <a:r>
              <a:rPr lang="en-US" sz="4300" b="1" dirty="0" err="1" smtClean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godine</a:t>
            </a:r>
            <a:endParaRPr lang="hr-HR" sz="4300" b="1" dirty="0" smtClean="0">
              <a:solidFill>
                <a:schemeClr val="tx2"/>
              </a:solidFill>
              <a:latin typeface="+mn-lt"/>
              <a:cs typeface="Times New Roman" panose="02020603050405020304" pitchFamily="18" charset="0"/>
            </a:endParaRPr>
          </a:p>
          <a:p>
            <a:endParaRPr lang="hr-HR" sz="4000" b="1" dirty="0">
              <a:solidFill>
                <a:schemeClr val="tx2"/>
              </a:solidFill>
              <a:latin typeface="+mn-lt"/>
              <a:cs typeface="Times New Roman" panose="02020603050405020304" pitchFamily="18" charset="0"/>
            </a:endParaRPr>
          </a:p>
          <a:p>
            <a:pPr lvl="0"/>
            <a:endParaRPr lang="hr-HR" sz="2000" b="1" dirty="0" smtClean="0">
              <a:solidFill>
                <a:srgbClr val="2F5897"/>
              </a:solidFill>
              <a:latin typeface="Palatino Linotype"/>
              <a:cs typeface="Times New Roman" panose="02020603050405020304" pitchFamily="18" charset="0"/>
            </a:endParaRPr>
          </a:p>
          <a:p>
            <a:pPr lvl="0"/>
            <a:endParaRPr lang="hr-HR" sz="2000" b="1" dirty="0">
              <a:solidFill>
                <a:srgbClr val="2F5897"/>
              </a:solidFill>
              <a:latin typeface="Palatino Linotype"/>
              <a:cs typeface="Times New Roman" panose="02020603050405020304" pitchFamily="18" charset="0"/>
            </a:endParaRPr>
          </a:p>
          <a:p>
            <a:pPr lvl="0"/>
            <a:endParaRPr lang="hr-HR" b="1" dirty="0">
              <a:solidFill>
                <a:srgbClr val="2F5897"/>
              </a:solidFill>
              <a:latin typeface="Palatino Linotype"/>
              <a:cs typeface="Times New Roman" panose="02020603050405020304" pitchFamily="18" charset="0"/>
            </a:endParaRPr>
          </a:p>
          <a:p>
            <a:endParaRPr lang="hr-HR" sz="4000" b="1" dirty="0">
              <a:solidFill>
                <a:schemeClr val="tx2"/>
              </a:solidFill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99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hr-HR" sz="3200" b="1" dirty="0" smtClean="0"/>
              <a:t>Obavijest inspekcijskom tijelu o ozljedama na mjestu rada 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5472608"/>
          </a:xfrm>
        </p:spPr>
        <p:txBody>
          <a:bodyPr>
            <a:normAutofit fontScale="85000" lnSpcReduction="20000"/>
          </a:bodyPr>
          <a:lstStyle/>
          <a:p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Čl. 65. st. 1. i 2. </a:t>
            </a:r>
          </a:p>
          <a:p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Prethodno važeće </a:t>
            </a:r>
            <a:r>
              <a:rPr lang="hr-HR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odredba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:</a:t>
            </a:r>
          </a:p>
          <a:p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(1) Poslodavac je obvezan obavijestiti tijelo nadležno za inspekcijski nadzor o 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smrtnoj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i 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teškoj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ozljedi nastaloj u prostoriji ili na prostoru u kojem poslodavac obavlja rad.</a:t>
            </a:r>
          </a:p>
          <a:p>
            <a:pPr marL="0" indent="0">
              <a:buNone/>
            </a:pP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(2) Obavijest iz stavka 1. ovoga članka poslodavac je obvezan 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dostaviti odmah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po nastanku ozljede.</a:t>
            </a:r>
          </a:p>
          <a:p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Postojeća odredba je sankcionirana ali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nije 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bila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dovoljno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jasna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 transparentna</a:t>
            </a:r>
            <a:endParaRPr lang="hr-HR" sz="2600" b="1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hr-HR" sz="20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I</a:t>
            </a:r>
            <a:r>
              <a:rPr lang="hr-HR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zmjena 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i dopuna:</a:t>
            </a:r>
          </a:p>
          <a:p>
            <a:pPr marL="0" indent="0">
              <a:buNone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>
              <a:buFontTx/>
              <a:buChar char="-"/>
            </a:pP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Napušta se pojam </a:t>
            </a:r>
            <a:r>
              <a:rPr lang="en-US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“teške ozljede” 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(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za potrebe ZZR-a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) te se nastoji definirati pojam i obveza </a:t>
            </a:r>
            <a:r>
              <a:rPr lang="hr-HR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„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odmah po nastanku ozljede” </a:t>
            </a:r>
            <a:endParaRPr lang="hr-HR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0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>
              <a:buFontTx/>
              <a:buChar char="-"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600" b="1" u="sng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254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hr-HR" sz="3200" b="1" dirty="0" smtClean="0"/>
              <a:t>Obavijest inspekcijskom tijelu o ozljedama na mjestu rada- nastavak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544616"/>
          </a:xfrm>
        </p:spPr>
        <p:txBody>
          <a:bodyPr>
            <a:normAutofit lnSpcReduction="10000"/>
          </a:bodyPr>
          <a:lstStyle/>
          <a:p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Čl. 65. </a:t>
            </a:r>
          </a:p>
          <a:p>
            <a:pPr marL="0" indent="0">
              <a:buNone/>
            </a:pPr>
            <a:r>
              <a:rPr lang="en-US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I</a:t>
            </a:r>
            <a:r>
              <a:rPr lang="hr-HR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zmjena 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i dopuna:</a:t>
            </a:r>
          </a:p>
          <a:p>
            <a:pPr marL="0" indent="0">
              <a:buNone/>
            </a:pPr>
            <a:r>
              <a:rPr lang="vi-VN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(</a:t>
            </a:r>
            <a:r>
              <a:rPr lang="vi-VN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1) Poslodavac je obvezan obavijestiti tijelo nadležno za inspekcijski nadzor </a:t>
            </a:r>
            <a:r>
              <a:rPr lang="vi-VN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o smrtnoj ozljedi </a:t>
            </a:r>
            <a:r>
              <a:rPr lang="vi-VN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nastaloj u prostoriji ili na prostoru u kojem poslodavac obavlja rad.</a:t>
            </a:r>
          </a:p>
          <a:p>
            <a:pPr marL="0" indent="0">
              <a:buNone/>
            </a:pPr>
            <a:endParaRPr lang="vi-VN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vi-VN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(2) Poslodavac je obvezan obavijestiti tijelo nadležno za inspekcijski nadzor o ozljedi nastaloj u prostoriji ili na prostoru u kojem poslodavac obavlja rad </a:t>
            </a:r>
            <a:r>
              <a:rPr lang="vi-VN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zbog koje je radniku ili osobi na radu pružena hitna medicinska pomoć</a:t>
            </a:r>
            <a:r>
              <a:rPr lang="vi-VN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vi-VN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i zbog koje je ozlijeđena osoba </a:t>
            </a:r>
            <a:r>
              <a:rPr lang="vi-VN" sz="2600" b="1" u="sng" dirty="0">
                <a:solidFill>
                  <a:srgbClr val="0070C0"/>
                </a:solidFill>
                <a:latin typeface="Palatino Linotype" panose="02040502050505030304" pitchFamily="18" charset="0"/>
              </a:rPr>
              <a:t>zadržana na liječenju </a:t>
            </a:r>
            <a:r>
              <a:rPr lang="vi-VN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u 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stacionarnoj </a:t>
            </a:r>
            <a:r>
              <a:rPr lang="vi-VN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zdravstvenoj ustanovi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ili dnevnoj bolnici</a:t>
            </a:r>
            <a:r>
              <a:rPr lang="vi-VN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. </a:t>
            </a:r>
            <a:endParaRPr lang="vi-VN" sz="26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0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>
              <a:buFontTx/>
              <a:buChar char="-"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600" b="1" u="sng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3024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hr-HR" sz="3200" b="1" dirty="0" smtClean="0"/>
              <a:t>Obavijest inspekcijskom tijelu o ozljedama na mjestu rada - nastavak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lnSpcReduction="10000"/>
          </a:bodyPr>
          <a:lstStyle/>
          <a:p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Čl. 65. </a:t>
            </a:r>
          </a:p>
          <a:p>
            <a:pPr marL="0" indent="0">
              <a:buNone/>
            </a:pPr>
            <a:endParaRPr lang="hr-HR" sz="20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vi-VN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(</a:t>
            </a:r>
            <a:r>
              <a:rPr lang="vi-VN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3) Obavijest iz stavka 1. i 2. ovoga članka poslodavac je obvezan dostaviti odmah po nastanku ozljede.</a:t>
            </a:r>
          </a:p>
          <a:p>
            <a:pPr marL="0" indent="0">
              <a:buNone/>
            </a:pPr>
            <a:r>
              <a:rPr lang="vi-VN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(4) Smatra se da je poslodavac ispunio obvezu iz stavka 3. ovoga članka </a:t>
            </a:r>
            <a:r>
              <a:rPr lang="vi-VN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ako je nakon isključenja izvora ozljede, pružanja prve pomoći ozlijeđenoj osobi te pozivanja hitne medicinske pomoći ili </a:t>
            </a:r>
            <a:r>
              <a:rPr lang="vi-VN" sz="2600" b="1" u="sng" dirty="0">
                <a:solidFill>
                  <a:srgbClr val="0070C0"/>
                </a:solidFill>
                <a:latin typeface="Palatino Linotype" panose="02040502050505030304" pitchFamily="18" charset="0"/>
              </a:rPr>
              <a:t>zbrinjavanja ozlijeđene osobe </a:t>
            </a:r>
            <a:r>
              <a:rPr lang="vi-VN" sz="2600" b="1">
                <a:solidFill>
                  <a:srgbClr val="FF0000"/>
                </a:solidFill>
                <a:latin typeface="Palatino Linotype" panose="02040502050505030304" pitchFamily="18" charset="0"/>
              </a:rPr>
              <a:t>u </a:t>
            </a:r>
            <a:r>
              <a:rPr lang="en-US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stacionarnu </a:t>
            </a:r>
            <a:r>
              <a:rPr lang="vi-VN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zdravstvenu ustanovu</a:t>
            </a:r>
            <a:r>
              <a:rPr lang="en-US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 ili dnevnu bolnicu</a:t>
            </a:r>
            <a:r>
              <a:rPr lang="vi-VN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, </a:t>
            </a:r>
            <a:r>
              <a:rPr lang="vi-VN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bez odlaganja obavijestio mjesno nadležni ured tijela nadležnog za inspekcijski nadzor na broj telefona objavljen na službenim stranicama toga tijela ili na jedinstveni telefonski broj za hitne službe 112.“</a:t>
            </a:r>
          </a:p>
          <a:p>
            <a:pPr marL="0" indent="0">
              <a:buNone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0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>
              <a:buFontTx/>
              <a:buChar char="-"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600" b="1" u="sng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2640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hr-HR" sz="3200" b="1" dirty="0" smtClean="0"/>
              <a:t>Obavijest inspekcijskom tijelu o ozljedama na mjestu rada - nastavak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4968552"/>
          </a:xfrm>
        </p:spPr>
        <p:txBody>
          <a:bodyPr>
            <a:normAutofit/>
          </a:bodyPr>
          <a:lstStyle/>
          <a:p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Čl. 65. </a:t>
            </a:r>
          </a:p>
          <a:p>
            <a:pPr marL="0" indent="0">
              <a:buNone/>
            </a:pPr>
            <a:endParaRPr lang="hr-HR" sz="20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Pojam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“</a:t>
            </a:r>
            <a:r>
              <a:rPr lang="en-US" sz="2600" b="1" u="sng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zadržana</a:t>
            </a:r>
            <a:r>
              <a:rPr lang="en-US" sz="2600" b="1" u="sng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u="sng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na</a:t>
            </a:r>
            <a:r>
              <a:rPr lang="en-US" sz="2600" b="1" u="sng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u="sng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liječenju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” (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st.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2.)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te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pojam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“</a:t>
            </a:r>
            <a:r>
              <a:rPr lang="en-US" sz="2600" b="1" u="sng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zbrinjavanje</a:t>
            </a:r>
            <a:r>
              <a:rPr lang="en-US" sz="2600" b="1" u="sng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u="sng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ozlijeđene</a:t>
            </a:r>
            <a:r>
              <a:rPr lang="en-US" sz="2600" b="1" u="sng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u="sng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osobe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” (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st.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4.)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imaju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isto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značenje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predstavljaju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“</a:t>
            </a:r>
            <a:r>
              <a:rPr lang="en-US" sz="2600" b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hospitalizaciju</a:t>
            </a:r>
            <a:r>
              <a:rPr lang="en-US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- </a:t>
            </a:r>
            <a:r>
              <a:rPr lang="en-US" sz="2600" b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radi</a:t>
            </a:r>
            <a:r>
              <a:rPr lang="en-US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liječenja</a:t>
            </a:r>
            <a:r>
              <a:rPr lang="en-US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”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ozlijeđene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osobe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. </a:t>
            </a:r>
          </a:p>
          <a:p>
            <a:pPr marL="0" indent="0">
              <a:buNone/>
            </a:pPr>
            <a:endParaRPr lang="en-US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dirty="0" err="1">
                <a:solidFill>
                  <a:schemeClr val="tx2"/>
                </a:solidFill>
                <a:latin typeface="Palatino Linotype" panose="02040502050505030304" pitchFamily="18" charset="0"/>
              </a:rPr>
              <a:t>Hitna</a:t>
            </a:r>
            <a:r>
              <a:rPr lang="en-US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Palatino Linotype" panose="02040502050505030304" pitchFamily="18" charset="0"/>
              </a:rPr>
              <a:t>medicinska</a:t>
            </a:r>
            <a:r>
              <a:rPr lang="en-US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Palatino Linotype" panose="02040502050505030304" pitchFamily="18" charset="0"/>
              </a:rPr>
              <a:t>pomoć</a:t>
            </a:r>
            <a:r>
              <a:rPr lang="en-US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Palatino Linotype" panose="02040502050505030304" pitchFamily="18" charset="0"/>
              </a:rPr>
              <a:t>podrazumijeva</a:t>
            </a:r>
            <a:r>
              <a:rPr lang="en-US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stručnu</a:t>
            </a:r>
            <a:r>
              <a:rPr lang="en-US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medicinsku</a:t>
            </a:r>
            <a:r>
              <a:rPr lang="en-US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pomoć</a:t>
            </a:r>
            <a:r>
              <a:rPr lang="en-US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koja</a:t>
            </a:r>
            <a:r>
              <a:rPr lang="en-US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je </a:t>
            </a:r>
            <a:r>
              <a:rPr lang="en-US" sz="26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pružena</a:t>
            </a:r>
            <a:r>
              <a:rPr lang="en-US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zbog</a:t>
            </a:r>
            <a:r>
              <a:rPr lang="en-US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događaja</a:t>
            </a:r>
            <a:r>
              <a:rPr lang="en-US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ozljede</a:t>
            </a:r>
            <a:r>
              <a:rPr lang="en-US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nastale</a:t>
            </a:r>
            <a:r>
              <a:rPr lang="en-US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hr-HR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zbog 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neposrednog </a:t>
            </a:r>
            <a:r>
              <a:rPr lang="hr-HR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i 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kratkotrajnog djelovanja </a:t>
            </a:r>
            <a:r>
              <a:rPr lang="en-US" sz="2600" b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izvora</a:t>
            </a:r>
            <a:r>
              <a:rPr lang="en-US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opasnosti</a:t>
            </a:r>
            <a:r>
              <a:rPr lang="en-US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na</a:t>
            </a:r>
            <a:r>
              <a:rPr lang="en-US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mjestu</a:t>
            </a:r>
            <a:r>
              <a:rPr lang="en-US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rada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.</a:t>
            </a:r>
            <a:endParaRPr lang="vi-VN" sz="26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0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>
              <a:buFontTx/>
              <a:buChar char="-"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600" b="1" u="sng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4193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en-US" sz="3200" b="1" smtClean="0"/>
              <a:t>Primjer događaja koji ne iziskuje obvezu prijave inspek. tijelu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196752"/>
            <a:ext cx="8784976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0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F</a:t>
            </a:r>
            <a:r>
              <a:rPr lang="hr-HR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raktur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a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hr-HR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malog prsta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radnika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zbog </a:t>
            </a:r>
            <a:r>
              <a:rPr lang="hr-HR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koje ozljede je radniku pružena hitna medicinska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pomoć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,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hr-HR" sz="2600" b="1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ali radnik nije zadržan na liječenju u stacionarnoj zdravstvenoj ustanovi ili dnevnoj bolnici</a:t>
            </a:r>
            <a:r>
              <a:rPr lang="hr-HR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, već je nakon medicinske intervencije 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otpušten </a:t>
            </a:r>
            <a:r>
              <a:rPr lang="hr-HR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na kućnu njegu. </a:t>
            </a:r>
            <a:endParaRPr lang="hr-HR" sz="2600" b="1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Prijavljivanje nadležnom inspekcijskom tijelu ne utječe na obvezu prijavljivanja u skladu s propisima iz područja zdravstvenog osiguranja.</a:t>
            </a:r>
            <a:endParaRPr lang="en-US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6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0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>
              <a:buFontTx/>
              <a:buChar char="-"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600" b="1" u="sng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1452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/>
          <a:lstStyle/>
          <a:p>
            <a:pPr>
              <a:lnSpc>
                <a:spcPts val="2800"/>
              </a:lnSpc>
            </a:pP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196752"/>
            <a:ext cx="8964488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vi-VN" sz="2600" b="1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vi-VN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Vlad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a RH je </a:t>
            </a:r>
            <a:r>
              <a:rPr lang="vi-VN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02</a:t>
            </a:r>
            <a:r>
              <a:rPr lang="vi-VN" sz="2600" b="1">
                <a:solidFill>
                  <a:schemeClr val="tx2"/>
                </a:solidFill>
                <a:latin typeface="Palatino Linotype" panose="02040502050505030304" pitchFamily="18" charset="0"/>
              </a:rPr>
              <a:t>. kolovoza 2018. g. 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donijela Zaključak </a:t>
            </a:r>
            <a:r>
              <a:rPr lang="vi-VN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kojim </a:t>
            </a:r>
            <a:r>
              <a:rPr lang="vi-VN" sz="2600" b="1">
                <a:solidFill>
                  <a:schemeClr val="tx2"/>
                </a:solidFill>
                <a:latin typeface="Palatino Linotype" panose="02040502050505030304" pitchFamily="18" charset="0"/>
              </a:rPr>
              <a:t>se prihvaća prijedlog </a:t>
            </a:r>
            <a:r>
              <a:rPr lang="vi-VN" sz="2600" b="1">
                <a:solidFill>
                  <a:srgbClr val="FF0000"/>
                </a:solidFill>
                <a:latin typeface="Palatino Linotype" panose="02040502050505030304" pitchFamily="18" charset="0"/>
              </a:rPr>
              <a:t>smanjenja broja agencija, zavoda, fondova, instituta, zaklada, trgovačkih društava i drugih pravnih osoba s javnim ovlastima</a:t>
            </a:r>
            <a:r>
              <a:rPr lang="vi-VN" sz="2600" b="1">
                <a:solidFill>
                  <a:schemeClr val="tx2"/>
                </a:solidFill>
                <a:latin typeface="Palatino Linotype" panose="02040502050505030304" pitchFamily="18" charset="0"/>
              </a:rPr>
              <a:t>, među koje je uvršten i Zavod za unapređivanje zaštite na </a:t>
            </a:r>
            <a:r>
              <a:rPr lang="vi-VN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radu, </a:t>
            </a:r>
            <a:r>
              <a:rPr lang="vi-VN" sz="2600" b="1">
                <a:solidFill>
                  <a:schemeClr val="tx2"/>
                </a:solidFill>
                <a:latin typeface="Palatino Linotype" panose="02040502050505030304" pitchFamily="18" charset="0"/>
              </a:rPr>
              <a:t>a zbog 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čega </a:t>
            </a:r>
            <a:r>
              <a:rPr lang="vi-VN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je </a:t>
            </a:r>
            <a:r>
              <a:rPr lang="vi-VN" sz="2600" b="1">
                <a:solidFill>
                  <a:schemeClr val="tx2"/>
                </a:solidFill>
                <a:latin typeface="Palatino Linotype" panose="02040502050505030304" pitchFamily="18" charset="0"/>
              </a:rPr>
              <a:t>bilo potrebno pristupiti odgovarajućim izmjenama i dopunama </a:t>
            </a:r>
            <a:r>
              <a:rPr lang="vi-VN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Zakona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 o zaštiti na radu</a:t>
            </a: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0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>
              <a:buFontTx/>
              <a:buChar char="-"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600" b="1" u="sng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3778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en-US" sz="3200" smtClean="0"/>
              <a:t>Prijelazne i završne odredbe Zakona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>
              <a:buFontTx/>
              <a:buChar char="-"/>
            </a:pPr>
            <a:r>
              <a:rPr lang="vi-VN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Zavod </a:t>
            </a:r>
            <a:r>
              <a:rPr lang="vi-VN" sz="2600" b="1">
                <a:solidFill>
                  <a:schemeClr val="tx2"/>
                </a:solidFill>
                <a:latin typeface="Palatino Linotype" panose="02040502050505030304" pitchFamily="18" charset="0"/>
              </a:rPr>
              <a:t>za unapređivanje zaštite na </a:t>
            </a:r>
            <a:r>
              <a:rPr lang="vi-VN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radu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 prestao je s radom na dan 01. siječnja 2019.,</a:t>
            </a:r>
          </a:p>
          <a:p>
            <a:pPr>
              <a:buFontTx/>
              <a:buChar char="-"/>
            </a:pP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Poslove Zavoda, radnike i ostalo preuzelo je Ministarstvo rada i mirovinskoga sustava (MRMS),</a:t>
            </a:r>
          </a:p>
          <a:p>
            <a:pPr>
              <a:buFontTx/>
              <a:buChar char="-"/>
            </a:pP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MRMS postupa i rješava u upravnim stvarima u prvostupanjskom postupku (ovlaštene osobe)</a:t>
            </a:r>
          </a:p>
          <a:p>
            <a:pPr>
              <a:buFontTx/>
              <a:buChar char="-"/>
            </a:pP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Vlada RH je Uredbom uredila unutarnji ustroj MRMS,</a:t>
            </a:r>
          </a:p>
          <a:p>
            <a:pPr>
              <a:buFontTx/>
              <a:buChar char="-"/>
            </a:pP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MRMS će uskladiti Pravilnik o unutarnjem redu, temeljem Uredbe Vlade RH </a:t>
            </a:r>
            <a:endParaRPr lang="hr-HR" sz="2600" b="1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0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>
              <a:buFontTx/>
              <a:buChar char="-"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600" b="1" u="sng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8822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 algn="ctr">
              <a:buNone/>
            </a:pPr>
            <a:r>
              <a:rPr lang="en-US" sz="4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Zahvaljujem na pažnji !</a:t>
            </a:r>
          </a:p>
          <a:p>
            <a:pPr marL="0" indent="0" algn="ctr">
              <a:buNone/>
            </a:pPr>
            <a:endParaRPr lang="en-US" sz="4800" b="1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 algn="ctr">
              <a:buNone/>
            </a:pPr>
            <a:r>
              <a:rPr lang="en-US" sz="4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jere.gasperov@mrms.hr</a:t>
            </a:r>
            <a:endParaRPr lang="hr-HR" sz="4800" b="1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0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>
              <a:buFontTx/>
              <a:buChar char="-"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600" b="1" u="sng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2952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hr-HR" sz="3600" b="1" dirty="0" smtClean="0"/>
              <a:t>Ciljevi izmjena i dopuna ZZR-a</a:t>
            </a:r>
            <a:endParaRPr lang="hr-HR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733256"/>
          </a:xfrm>
        </p:spPr>
        <p:txBody>
          <a:bodyPr>
            <a:normAutofit fontScale="62500" lnSpcReduction="20000"/>
          </a:bodyPr>
          <a:lstStyle/>
          <a:p>
            <a:r>
              <a:rPr lang="hr-HR" sz="3600" b="1" dirty="0" smtClean="0">
                <a:solidFill>
                  <a:schemeClr val="tx2"/>
                </a:solidFill>
                <a:latin typeface="+mn-lt"/>
              </a:rPr>
              <a:t>Provedba Akcijskog plana Vlade RH za administrativno rasterećenje gospodarstva, po pitanjima:  </a:t>
            </a:r>
          </a:p>
          <a:p>
            <a:pPr marL="0" indent="0">
              <a:buNone/>
            </a:pPr>
            <a:endParaRPr lang="hr-HR" sz="2800" b="1" u="sng" dirty="0" smtClean="0">
              <a:solidFill>
                <a:srgbClr val="FF0000"/>
              </a:solidFill>
              <a:latin typeface="+mn-lt"/>
            </a:endParaRPr>
          </a:p>
          <a:p>
            <a:pPr>
              <a:buFontTx/>
              <a:buChar char="-"/>
            </a:pPr>
            <a:r>
              <a:rPr lang="hr-HR" sz="3600" b="1" dirty="0" smtClean="0">
                <a:solidFill>
                  <a:srgbClr val="FF0000"/>
                </a:solidFill>
                <a:latin typeface="+mn-lt"/>
              </a:rPr>
              <a:t>Smanjenja učestalosti održavanja sjednica Odbora zaštite na radu,</a:t>
            </a:r>
          </a:p>
          <a:p>
            <a:pPr>
              <a:buFontTx/>
              <a:buChar char="-"/>
            </a:pPr>
            <a:r>
              <a:rPr lang="hr-HR" sz="3600" b="1" dirty="0" smtClean="0">
                <a:solidFill>
                  <a:srgbClr val="FF0000"/>
                </a:solidFill>
                <a:latin typeface="+mn-lt"/>
              </a:rPr>
              <a:t>Smanjenja broja osposobljenih radnika za pružanje prve pomoći na radu u odnosu na ukupan broj radnika kod poslodavca,</a:t>
            </a:r>
          </a:p>
          <a:p>
            <a:pPr>
              <a:buFontTx/>
              <a:buChar char="-"/>
            </a:pPr>
            <a:r>
              <a:rPr lang="hr-HR" sz="3600" b="1" dirty="0" smtClean="0">
                <a:solidFill>
                  <a:srgbClr val="FF0000"/>
                </a:solidFill>
                <a:latin typeface="+mn-lt"/>
              </a:rPr>
              <a:t>Jasnije utvrđivanje obveza u vezi s prijavljivanjem ozljeda na </a:t>
            </a:r>
            <a:r>
              <a:rPr lang="hr-HR" sz="3600" b="1" smtClean="0">
                <a:solidFill>
                  <a:srgbClr val="FF0000"/>
                </a:solidFill>
                <a:latin typeface="+mn-lt"/>
              </a:rPr>
              <a:t>mjestu radu</a:t>
            </a:r>
            <a:r>
              <a:rPr lang="en-US" sz="3600" b="1" smtClean="0">
                <a:solidFill>
                  <a:srgbClr val="FF0000"/>
                </a:solidFill>
                <a:latin typeface="+mn-lt"/>
              </a:rPr>
              <a:t> tijelu inspekcije rada</a:t>
            </a:r>
            <a:r>
              <a:rPr lang="hr-HR" sz="3600" b="1" smtClean="0">
                <a:solidFill>
                  <a:srgbClr val="FF0000"/>
                </a:solidFill>
                <a:latin typeface="+mn-lt"/>
              </a:rPr>
              <a:t>,</a:t>
            </a:r>
            <a:endParaRPr lang="hr-HR" sz="3600" b="1" dirty="0" smtClean="0">
              <a:solidFill>
                <a:srgbClr val="FF0000"/>
              </a:solidFill>
              <a:latin typeface="+mn-lt"/>
            </a:endParaRPr>
          </a:p>
          <a:p>
            <a:pPr>
              <a:buFontTx/>
              <a:buChar char="-"/>
            </a:pPr>
            <a:r>
              <a:rPr lang="hr-HR" sz="3600" b="1" dirty="0" smtClean="0">
                <a:solidFill>
                  <a:srgbClr val="FF0000"/>
                </a:solidFill>
                <a:latin typeface="+mn-lt"/>
              </a:rPr>
              <a:t>Redukcija obveza po pitanju posjedovanja dokumentacije iz zaštite na radu na privremenom gradilištu u odnosu na rok trajanja radova</a:t>
            </a:r>
          </a:p>
          <a:p>
            <a:pPr marL="0" indent="0">
              <a:buNone/>
            </a:pPr>
            <a:r>
              <a:rPr lang="hr-HR" sz="3600" b="1" dirty="0" smtClean="0">
                <a:solidFill>
                  <a:schemeClr val="tx2"/>
                </a:solidFill>
                <a:latin typeface="+mn-lt"/>
              </a:rPr>
              <a:t> </a:t>
            </a:r>
          </a:p>
          <a:p>
            <a:pPr lvl="0"/>
            <a:endParaRPr lang="hr-HR" sz="3600" b="1" dirty="0">
              <a:solidFill>
                <a:srgbClr val="2F5897"/>
              </a:solidFill>
              <a:latin typeface="Palatino Linotype"/>
            </a:endParaRPr>
          </a:p>
          <a:p>
            <a:pPr lvl="0"/>
            <a:r>
              <a:rPr lang="hr-HR" sz="3600" b="1" dirty="0" smtClean="0">
                <a:solidFill>
                  <a:srgbClr val="2F5897"/>
                </a:solidFill>
                <a:latin typeface="Palatino Linotype"/>
              </a:rPr>
              <a:t>Usklađivanje pojedinih odredbi ZZR-a s drugim propisima (Zakonu o radu, Zakonu o ograničavanju uporabe duhanskih i drugih proizvoda i Zakona o gradnji)</a:t>
            </a:r>
            <a:endParaRPr lang="hr-HR" sz="3600" b="1" dirty="0">
              <a:solidFill>
                <a:srgbClr val="2F5897"/>
              </a:solidFill>
              <a:latin typeface="Palatino Linotype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  <a:p>
            <a:endParaRPr lang="hr-HR" sz="2800" b="1" dirty="0" smtClean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7330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hr-HR" sz="3600" b="1" dirty="0" smtClean="0"/>
              <a:t>Ciljevi izmjena i dopuna ZZR-a</a:t>
            </a:r>
            <a:endParaRPr lang="hr-HR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1124744"/>
            <a:ext cx="8496944" cy="5688632"/>
          </a:xfrm>
        </p:spPr>
        <p:txBody>
          <a:bodyPr>
            <a:normAutofit/>
          </a:bodyPr>
          <a:lstStyle/>
          <a:p>
            <a:r>
              <a:rPr lang="hr-HR" sz="3200" b="1" dirty="0" smtClean="0">
                <a:solidFill>
                  <a:srgbClr val="FF0000"/>
                </a:solidFill>
                <a:latin typeface="+mn-lt"/>
              </a:rPr>
              <a:t>Ostalo</a:t>
            </a:r>
          </a:p>
          <a:p>
            <a:pPr>
              <a:buFontTx/>
              <a:buChar char="-"/>
            </a:pPr>
            <a:r>
              <a:rPr lang="hr-HR" sz="3200" b="1" dirty="0" smtClean="0">
                <a:solidFill>
                  <a:schemeClr val="tx2"/>
                </a:solidFill>
                <a:latin typeface="+mn-lt"/>
              </a:rPr>
              <a:t>Naglasak na sudjelovanju radnika u procjenjivanju rizika i dopuna prekršajne odredbe u vezi s tim,</a:t>
            </a:r>
          </a:p>
          <a:p>
            <a:pPr>
              <a:buFontTx/>
              <a:buChar char="-"/>
            </a:pPr>
            <a:r>
              <a:rPr lang="en-US" sz="3200" b="1" smtClean="0">
                <a:solidFill>
                  <a:srgbClr val="2F5897"/>
                </a:solidFill>
                <a:latin typeface="Palatino Linotype"/>
              </a:rPr>
              <a:t>Dopuna </a:t>
            </a:r>
            <a:r>
              <a:rPr lang="hr-HR" sz="3200" b="1" smtClean="0">
                <a:solidFill>
                  <a:srgbClr val="2F5897"/>
                </a:solidFill>
                <a:latin typeface="Palatino Linotype"/>
              </a:rPr>
              <a:t>prekršajne </a:t>
            </a:r>
            <a:r>
              <a:rPr lang="hr-HR" sz="3200" b="1" dirty="0">
                <a:solidFill>
                  <a:srgbClr val="2F5897"/>
                </a:solidFill>
                <a:latin typeface="Palatino Linotype"/>
              </a:rPr>
              <a:t>odredbe </a:t>
            </a:r>
            <a:r>
              <a:rPr lang="hr-HR" sz="3200" b="1" dirty="0" smtClean="0">
                <a:solidFill>
                  <a:srgbClr val="2F5897"/>
                </a:solidFill>
                <a:latin typeface="Palatino Linotype"/>
              </a:rPr>
              <a:t>u </a:t>
            </a:r>
            <a:r>
              <a:rPr lang="hr-HR" sz="3200" b="1" dirty="0">
                <a:solidFill>
                  <a:srgbClr val="2F5897"/>
                </a:solidFill>
                <a:latin typeface="Palatino Linotype"/>
              </a:rPr>
              <a:t>vezi </a:t>
            </a:r>
            <a:r>
              <a:rPr lang="hr-HR" sz="3200" b="1">
                <a:solidFill>
                  <a:srgbClr val="2F5897"/>
                </a:solidFill>
                <a:latin typeface="Palatino Linotype"/>
              </a:rPr>
              <a:t>s </a:t>
            </a:r>
            <a:r>
              <a:rPr lang="en-US" sz="3200" b="1" smtClean="0">
                <a:solidFill>
                  <a:srgbClr val="2F5897"/>
                </a:solidFill>
                <a:latin typeface="Palatino Linotype"/>
              </a:rPr>
              <a:t>obvezom </a:t>
            </a:r>
            <a:r>
              <a:rPr lang="hr-HR" sz="3200" b="1" smtClean="0">
                <a:solidFill>
                  <a:srgbClr val="2F5897"/>
                </a:solidFill>
                <a:latin typeface="Palatino Linotype"/>
              </a:rPr>
              <a:t>održavanj</a:t>
            </a:r>
            <a:r>
              <a:rPr lang="en-US" sz="3200" b="1" smtClean="0">
                <a:solidFill>
                  <a:srgbClr val="2F5897"/>
                </a:solidFill>
                <a:latin typeface="Palatino Linotype"/>
              </a:rPr>
              <a:t>a</a:t>
            </a:r>
            <a:r>
              <a:rPr lang="hr-HR" sz="3200" b="1" smtClean="0">
                <a:solidFill>
                  <a:srgbClr val="2F5897"/>
                </a:solidFill>
                <a:latin typeface="Palatino Linotype"/>
              </a:rPr>
              <a:t> </a:t>
            </a:r>
            <a:r>
              <a:rPr lang="hr-HR" sz="3200" b="1" dirty="0" smtClean="0">
                <a:solidFill>
                  <a:srgbClr val="2F5897"/>
                </a:solidFill>
                <a:latin typeface="Palatino Linotype"/>
              </a:rPr>
              <a:t>sjednica odbora za zaštitu na radu,</a:t>
            </a:r>
          </a:p>
          <a:p>
            <a:pPr>
              <a:buFontTx/>
              <a:buChar char="-"/>
            </a:pPr>
            <a:r>
              <a:rPr lang="hr-HR" sz="3200" b="1" dirty="0">
                <a:solidFill>
                  <a:srgbClr val="2F5897"/>
                </a:solidFill>
                <a:latin typeface="Palatino Linotype"/>
              </a:rPr>
              <a:t>Redefiniranje prekršajne odredbe u vezi s </a:t>
            </a:r>
            <a:r>
              <a:rPr lang="hr-HR" sz="3200" b="1" dirty="0" smtClean="0">
                <a:solidFill>
                  <a:srgbClr val="2F5897"/>
                </a:solidFill>
                <a:latin typeface="Palatino Linotype"/>
              </a:rPr>
              <a:t>obvezom </a:t>
            </a:r>
            <a:r>
              <a:rPr lang="hr-HR" sz="3200" b="1" smtClean="0">
                <a:solidFill>
                  <a:srgbClr val="2F5897"/>
                </a:solidFill>
                <a:latin typeface="Palatino Linotype"/>
              </a:rPr>
              <a:t>procjenjivanja rizika</a:t>
            </a:r>
            <a:r>
              <a:rPr lang="en-US" sz="3200" b="1">
                <a:solidFill>
                  <a:srgbClr val="2F5897"/>
                </a:solidFill>
                <a:latin typeface="Palatino Linotype"/>
              </a:rPr>
              <a:t>.</a:t>
            </a:r>
            <a:endParaRPr lang="hr-HR" sz="2800" b="1" dirty="0">
              <a:solidFill>
                <a:schemeClr val="tx2"/>
              </a:solidFill>
              <a:latin typeface="+mn-lt"/>
            </a:endParaRPr>
          </a:p>
          <a:p>
            <a:endParaRPr lang="hr-HR" sz="2800" b="1" dirty="0" smtClean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5150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hr-HR" sz="4000" b="1" dirty="0" smtClean="0"/>
              <a:t>Obrtnici i samozaposlene osobe</a:t>
            </a:r>
            <a:endParaRPr lang="hr-HR" sz="40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r>
              <a:rPr lang="hr-HR" sz="28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Čl. 4. </a:t>
            </a:r>
            <a:r>
              <a:rPr lang="hr-HR" sz="28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(dopuna, novi stavci 2. i 3.)</a:t>
            </a:r>
          </a:p>
          <a:p>
            <a:pPr marL="0" indent="0">
              <a:buNone/>
            </a:pPr>
            <a:endParaRPr lang="hr-HR" sz="19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800" b="1" smtClean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O</a:t>
            </a:r>
            <a:r>
              <a:rPr lang="hr-HR" sz="2800" b="1" smtClean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dredbe </a:t>
            </a:r>
            <a:r>
              <a:rPr lang="vi-VN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</a:t>
            </a:r>
            <a:r>
              <a:rPr lang="hr-HR" sz="28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ZR-a</a:t>
            </a:r>
            <a:r>
              <a:rPr lang="vi-VN" sz="28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vi-VN" sz="2800" b="1" u="sng" dirty="0">
                <a:solidFill>
                  <a:schemeClr val="tx2"/>
                </a:solidFill>
                <a:latin typeface="Palatino Linotype" panose="02040502050505030304" pitchFamily="18" charset="0"/>
              </a:rPr>
              <a:t>ne odnose se na obrtnika koji obrt obavlja sam kao niti na poslodavca kojeg zastupa jedna fizička osoba koja je ujedno i jedini radnik kod poslodavca</a:t>
            </a:r>
            <a:r>
              <a:rPr lang="vi-VN" sz="28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, osim kada za </a:t>
            </a:r>
            <a:r>
              <a:rPr lang="hr-HR" sz="28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njih </a:t>
            </a:r>
            <a:r>
              <a:rPr lang="vi-VN" sz="28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obavljaju </a:t>
            </a:r>
            <a:r>
              <a:rPr lang="vi-VN" sz="28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određene aktivnosti osobe na </a:t>
            </a:r>
            <a:r>
              <a:rPr lang="vi-VN" sz="28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radu</a:t>
            </a:r>
            <a:r>
              <a:rPr lang="hr-HR" sz="28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(volonteri, naučnici, učenici na praksi i sl.) te osim </a:t>
            </a:r>
            <a:r>
              <a:rPr lang="vi-VN" sz="2800" b="1" u="sng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kada </a:t>
            </a:r>
            <a:r>
              <a:rPr lang="hr-HR" sz="2800" b="1" u="sng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one </a:t>
            </a:r>
            <a:r>
              <a:rPr lang="vi-VN" sz="2800" b="1" u="sng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zajedno </a:t>
            </a:r>
            <a:r>
              <a:rPr lang="vi-VN" sz="2800" b="1" u="sng" dirty="0">
                <a:solidFill>
                  <a:schemeClr val="tx2"/>
                </a:solidFill>
                <a:latin typeface="Palatino Linotype" panose="02040502050505030304" pitchFamily="18" charset="0"/>
              </a:rPr>
              <a:t>s drugom osobom ili više drugih osoba obavljaju radove na istom mjestu </a:t>
            </a:r>
            <a:r>
              <a:rPr lang="vi-VN" sz="2800" b="1" u="sng" smtClean="0">
                <a:solidFill>
                  <a:schemeClr val="tx2"/>
                </a:solidFill>
                <a:latin typeface="Palatino Linotype" panose="02040502050505030304" pitchFamily="18" charset="0"/>
              </a:rPr>
              <a:t>rada</a:t>
            </a:r>
            <a:r>
              <a:rPr lang="en-US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 -Z</a:t>
            </a:r>
            <a:r>
              <a:rPr lang="hr-HR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ahtjev</a:t>
            </a:r>
            <a:r>
              <a:rPr lang="en-US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</a:t>
            </a:r>
            <a:r>
              <a:rPr lang="hr-HR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hr-HR" sz="28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Direktive 92/57/EEZ – sigurnost i zaštita zdravlja na privremenim gradilištima.</a:t>
            </a:r>
          </a:p>
          <a:p>
            <a:pPr marL="0" indent="0">
              <a:buNone/>
            </a:pPr>
            <a:endParaRPr lang="hr-HR" sz="2800" b="1" u="sng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6871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hr-HR" sz="3200" b="1" dirty="0" smtClean="0"/>
              <a:t>Provedba zaštite na radu pri obavljanju pojedinih specifičnih poslova</a:t>
            </a:r>
            <a:endParaRPr lang="hr-HR" sz="32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5661248"/>
          </a:xfrm>
        </p:spPr>
        <p:txBody>
          <a:bodyPr>
            <a:normAutofit fontScale="77500" lnSpcReduction="20000"/>
          </a:bodyPr>
          <a:lstStyle/>
          <a:p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Čl. 4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. </a:t>
            </a:r>
            <a:r>
              <a:rPr lang="hr-HR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(</a:t>
            </a:r>
            <a:r>
              <a:rPr lang="en-US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izmjena, </a:t>
            </a:r>
            <a:r>
              <a:rPr lang="hr-HR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novi 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stavak 4.)</a:t>
            </a:r>
          </a:p>
          <a:p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Redefinira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na je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odredba 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o tome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da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se </a:t>
            </a:r>
            <a:r>
              <a:rPr lang="hr-HR" sz="2600" b="1" u="sng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odredbe ZZR-a ne primjenjuju p</a:t>
            </a:r>
            <a:r>
              <a:rPr lang="vi-VN" sz="2600" b="1" u="sng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ri </a:t>
            </a:r>
            <a:r>
              <a:rPr lang="vi-VN" sz="2600" b="1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obavljanju pojedinih specifičnih </a:t>
            </a:r>
            <a:r>
              <a:rPr lang="vi-VN" sz="2600" b="1" u="sng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poslova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, </a:t>
            </a:r>
            <a:r>
              <a:rPr lang="vi-VN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zbog njihovih posebnosti i neizbježne proturječnosti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s </a:t>
            </a:r>
            <a:r>
              <a:rPr lang="vi-VN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primjen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om</a:t>
            </a:r>
            <a:r>
              <a:rPr lang="vi-VN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vi-VN" sz="3400" b="1" u="sng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opć</a:t>
            </a:r>
            <a:r>
              <a:rPr lang="hr-HR" sz="3400" b="1" u="sng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ih</a:t>
            </a:r>
            <a:r>
              <a:rPr lang="vi-VN" sz="3400" b="1" u="sng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vi-VN" sz="3400" b="1" u="sng" dirty="0">
                <a:solidFill>
                  <a:schemeClr val="tx2"/>
                </a:solidFill>
                <a:latin typeface="Palatino Linotype" panose="02040502050505030304" pitchFamily="18" charset="0"/>
              </a:rPr>
              <a:t>načela prevencije</a:t>
            </a:r>
            <a:r>
              <a:rPr lang="vi-VN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, kao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što su </a:t>
            </a:r>
            <a:r>
              <a:rPr lang="vi-VN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pojedini poslovi </a:t>
            </a:r>
            <a:r>
              <a:rPr lang="vi-VN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Oružanih snaga Republike Hrvatske,  policije,  zaštite i spašavanja,  zaštite osoba i imovine,  vatrogasaca i pirotehničara te </a:t>
            </a:r>
            <a:r>
              <a:rPr lang="vi-VN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drugi</a:t>
            </a:r>
            <a:endParaRPr lang="hr-HR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Prethodna odredba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stvarala je određenu 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zabunu, </a:t>
            </a:r>
            <a:r>
              <a:rPr lang="en-US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tako da izmjenama i dopunama</a:t>
            </a: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glasi:</a:t>
            </a:r>
            <a:r>
              <a:rPr lang="vi-VN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endParaRPr lang="hr-HR" sz="26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vi-VN" sz="2900" b="1" u="sng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Pri </a:t>
            </a:r>
            <a:r>
              <a:rPr lang="vi-VN" sz="2900" b="1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obavljanju pojedinih specifičnih poslova </a:t>
            </a:r>
            <a:r>
              <a:rPr lang="vi-VN" sz="29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kod kojih se zbog njihovih posebnosti i neizbježne proturječnosti s ovim Zakonom ne mogu u cijelosti primijeniti opća načela prevencije, kao pri pojedinim </a:t>
            </a:r>
            <a:r>
              <a:rPr lang="vi-VN" sz="29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poslovima </a:t>
            </a:r>
            <a:r>
              <a:rPr lang="vi-VN" sz="29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Oružanih snaga Republike Hrvatske,  policije,  zaštite i spašavanja,  zaštite osoba i imovine,  vatrogasaca i pirotehničara te drugim specifičnim poslovima, </a:t>
            </a:r>
            <a:r>
              <a:rPr lang="vi-VN" sz="2900" b="1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zaštita na radu uređuju se posebnim </a:t>
            </a:r>
            <a:r>
              <a:rPr lang="hr-HR" sz="2900" b="1" u="sng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propisima ili priznatim pravilima zaštite na radu</a:t>
            </a:r>
            <a:r>
              <a:rPr lang="vi-VN" sz="2900" b="1" u="sng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.</a:t>
            </a:r>
            <a:endParaRPr lang="hr-HR" sz="2900" b="1" u="sng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418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1052736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hr-HR" sz="3200" b="1" smtClean="0">
                <a:effectLst/>
              </a:rPr>
              <a:t>Pro</a:t>
            </a:r>
            <a:r>
              <a:rPr lang="en-US" sz="3200" b="1" smtClean="0">
                <a:effectLst/>
              </a:rPr>
              <a:t>mjena sastava </a:t>
            </a:r>
            <a:r>
              <a:rPr lang="hr-HR" sz="3200" b="1" smtClean="0">
                <a:effectLst/>
              </a:rPr>
              <a:t>članova </a:t>
            </a:r>
            <a:r>
              <a:rPr lang="hr-HR" sz="3200" b="1" dirty="0" smtClean="0">
                <a:effectLst/>
              </a:rPr>
              <a:t>Nacionalnog </a:t>
            </a:r>
            <a:r>
              <a:rPr lang="hr-HR" sz="3200" b="1" smtClean="0">
                <a:effectLst/>
              </a:rPr>
              <a:t>vijeća za </a:t>
            </a:r>
            <a:r>
              <a:rPr lang="hr-HR" sz="3200" b="1" dirty="0" smtClean="0">
                <a:effectLst/>
              </a:rPr>
              <a:t>zaštitu na radu</a:t>
            </a:r>
            <a:endParaRPr lang="hr-HR" sz="3200" b="1" dirty="0">
              <a:effectLst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904656"/>
          </a:xfrm>
        </p:spPr>
        <p:txBody>
          <a:bodyPr>
            <a:normAutofit fontScale="85000" lnSpcReduction="10000"/>
          </a:bodyPr>
          <a:lstStyle/>
          <a:p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Čl. 6.  </a:t>
            </a:r>
          </a:p>
          <a:p>
            <a:pPr marL="0" indent="0">
              <a:buNone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en-US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Izmijenjen je sastav članova Nacionalnog vijeća </a:t>
            </a:r>
            <a:r>
              <a:rPr lang="hr-HR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na </a:t>
            </a:r>
            <a:r>
              <a:rPr lang="hr-HR" sz="28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način </a:t>
            </a:r>
            <a:r>
              <a:rPr lang="hr-HR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da </a:t>
            </a:r>
            <a:r>
              <a:rPr lang="en-US" sz="2800" b="1" u="sng" smtClean="0">
                <a:solidFill>
                  <a:srgbClr val="FF0000"/>
                </a:solidFill>
                <a:latin typeface="Palatino Linotype" panose="02040502050505030304" pitchFamily="18" charset="0"/>
              </a:rPr>
              <a:t>jednog </a:t>
            </a:r>
            <a:r>
              <a:rPr lang="hr-HR" sz="2800" b="1" u="sng" smtClean="0">
                <a:solidFill>
                  <a:srgbClr val="FF0000"/>
                </a:solidFill>
                <a:latin typeface="Palatino Linotype" panose="02040502050505030304" pitchFamily="18" charset="0"/>
              </a:rPr>
              <a:t>člana </a:t>
            </a:r>
            <a:r>
              <a:rPr lang="hr-HR" sz="2800" b="1" u="sng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predlaže ministar zdravstva</a:t>
            </a:r>
            <a:r>
              <a:rPr lang="hr-HR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, </a:t>
            </a:r>
            <a:r>
              <a:rPr lang="en-US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tako da </a:t>
            </a:r>
            <a:r>
              <a:rPr lang="hr-HR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u sastavu NV b</a:t>
            </a:r>
            <a:r>
              <a:rPr lang="en-US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ude</a:t>
            </a:r>
            <a:r>
              <a:rPr lang="hr-HR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hr-HR" sz="28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zastupljen i </a:t>
            </a:r>
            <a:r>
              <a:rPr lang="hr-HR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segment „</a:t>
            </a:r>
            <a:r>
              <a:rPr lang="en-US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zaštite </a:t>
            </a:r>
            <a:r>
              <a:rPr lang="hr-HR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zdravlja</a:t>
            </a:r>
            <a:r>
              <a:rPr lang="hr-HR" sz="28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” koji za sada </a:t>
            </a:r>
            <a:r>
              <a:rPr lang="hr-HR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nije zastupljen</a:t>
            </a:r>
            <a:r>
              <a:rPr lang="en-US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,</a:t>
            </a:r>
          </a:p>
          <a:p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hr-HR" sz="2800" b="1">
                <a:solidFill>
                  <a:schemeClr val="tx2"/>
                </a:solidFill>
                <a:latin typeface="Palatino Linotype" panose="02040502050505030304" pitchFamily="18" charset="0"/>
              </a:rPr>
              <a:t>Članove Nacionalnog vijeća </a:t>
            </a:r>
            <a:r>
              <a:rPr lang="hr-HR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imenuje </a:t>
            </a:r>
            <a:r>
              <a:rPr lang="hr-HR" sz="2800" b="1">
                <a:solidFill>
                  <a:schemeClr val="tx2"/>
                </a:solidFill>
                <a:latin typeface="Palatino Linotype" panose="02040502050505030304" pitchFamily="18" charset="0"/>
              </a:rPr>
              <a:t>Vlada odlukom kao svoje savjetodavno tijelo za zaštitu na radu, a čine </a:t>
            </a:r>
            <a:r>
              <a:rPr lang="hr-HR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ga</a:t>
            </a:r>
            <a:r>
              <a:rPr lang="en-US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:</a:t>
            </a:r>
          </a:p>
          <a:p>
            <a:r>
              <a:rPr lang="hr-HR" sz="28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dva </a:t>
            </a:r>
            <a:r>
              <a:rPr lang="hr-HR" sz="2800" b="1">
                <a:solidFill>
                  <a:srgbClr val="FF0000"/>
                </a:solidFill>
                <a:latin typeface="Palatino Linotype" panose="02040502050505030304" pitchFamily="18" charset="0"/>
              </a:rPr>
              <a:t>predstavnika koje predlaže ministar nadležan za rad</a:t>
            </a:r>
            <a:r>
              <a:rPr lang="hr-HR" sz="2800" b="1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hr-HR" sz="28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endParaRPr lang="en-US" sz="2800" b="1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hr-HR" sz="28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jedan </a:t>
            </a:r>
            <a:r>
              <a:rPr lang="hr-HR" sz="2800" b="1">
                <a:solidFill>
                  <a:srgbClr val="FF0000"/>
                </a:solidFill>
                <a:latin typeface="Palatino Linotype" panose="02040502050505030304" pitchFamily="18" charset="0"/>
              </a:rPr>
              <a:t>predstavnik kojeg predlaže ministar nadležan za zdravstvo</a:t>
            </a:r>
            <a:r>
              <a:rPr lang="hr-HR" sz="2800" b="1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8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i</a:t>
            </a:r>
          </a:p>
          <a:p>
            <a:r>
              <a:rPr lang="hr-HR" sz="28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po </a:t>
            </a:r>
            <a:r>
              <a:rPr lang="hr-HR" sz="2800" b="1">
                <a:solidFill>
                  <a:srgbClr val="FF0000"/>
                </a:solidFill>
                <a:latin typeface="Palatino Linotype" panose="02040502050505030304" pitchFamily="18" charset="0"/>
              </a:rPr>
              <a:t>dva predstavnika poslodavaca i radnika koje predlažu reprezentativne udruge poslodavaca i radnika više razine prema posebnom </a:t>
            </a:r>
            <a:r>
              <a:rPr lang="hr-HR" sz="28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propisu</a:t>
            </a: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6876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1052736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hr-HR" sz="3200" b="1" dirty="0" smtClean="0">
                <a:effectLst/>
              </a:rPr>
              <a:t>Sudjelovanje radnika i njihovih predstavnika u izradi procjene rizika</a:t>
            </a:r>
            <a:endParaRPr lang="hr-HR" sz="3200" b="1" dirty="0">
              <a:effectLst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/>
          </a:bodyPr>
          <a:lstStyle/>
          <a:p>
            <a:endParaRPr lang="hr-HR" sz="11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Čl. 18. st. 5.  </a:t>
            </a:r>
          </a:p>
          <a:p>
            <a:pPr marL="0" indent="0">
              <a:buNone/>
            </a:pPr>
            <a:endParaRPr lang="hr-HR" sz="18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Prethodna </a:t>
            </a:r>
            <a:r>
              <a:rPr lang="hr-HR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odredba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:</a:t>
            </a:r>
          </a:p>
          <a:p>
            <a:pPr marL="0" indent="0">
              <a:buNone/>
            </a:pP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(5) Poslodavac je obvezan radnike i njihove predstavnike uključiti u postupak procjene rizika na način propisan ovim Zakonom.</a:t>
            </a:r>
          </a:p>
          <a:p>
            <a:pPr marL="0" indent="0">
              <a:buNone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I</a:t>
            </a:r>
            <a:r>
              <a:rPr lang="hr-HR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zmjen</a:t>
            </a:r>
            <a:r>
              <a:rPr lang="en-US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a</a:t>
            </a:r>
            <a:r>
              <a:rPr lang="hr-HR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 i dopun</a:t>
            </a:r>
            <a:r>
              <a:rPr lang="en-US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a</a:t>
            </a:r>
            <a:r>
              <a:rPr lang="hr-HR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:</a:t>
            </a:r>
            <a:endParaRPr lang="hr-HR" sz="2600" b="1" dirty="0" smtClean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hr-HR" sz="2600" b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(</a:t>
            </a:r>
            <a:r>
              <a:rPr lang="hr-HR" sz="2600" b="1" dirty="0">
                <a:solidFill>
                  <a:schemeClr val="tx2"/>
                </a:solidFill>
                <a:latin typeface="Palatino Linotype" panose="02040502050505030304" pitchFamily="18" charset="0"/>
              </a:rPr>
              <a:t>5) Poslodavac je obvezan radnike odnosno njihove predstavnike uključiti u postupak procjene rizika </a:t>
            </a:r>
            <a:r>
              <a:rPr lang="hr-HR" sz="2600" b="1" u="sng" dirty="0">
                <a:solidFill>
                  <a:schemeClr val="tx2"/>
                </a:solidFill>
                <a:latin typeface="Palatino Linotype" panose="02040502050505030304" pitchFamily="18" charset="0"/>
              </a:rPr>
              <a:t>i o tome </a:t>
            </a:r>
            <a:r>
              <a:rPr lang="hr-HR" sz="2600" b="1" u="sng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imati dokumentirane </a:t>
            </a:r>
            <a:r>
              <a:rPr lang="hr-HR" sz="2600" b="1" u="sng" smtClean="0">
                <a:solidFill>
                  <a:srgbClr val="FF0000"/>
                </a:solidFill>
                <a:latin typeface="Palatino Linotype" panose="02040502050505030304" pitchFamily="18" charset="0"/>
              </a:rPr>
              <a:t>informacije</a:t>
            </a:r>
            <a:r>
              <a:rPr lang="hr-HR" sz="2600" b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.</a:t>
            </a:r>
            <a:endParaRPr lang="hr-HR" sz="26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765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64704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200" b="1" smtClean="0">
                <a:effectLst/>
              </a:rPr>
              <a:t>Novi pojam – </a:t>
            </a:r>
            <a:r>
              <a:rPr lang="en-US" sz="3200" b="1" smtClean="0">
                <a:solidFill>
                  <a:srgbClr val="FF0000"/>
                </a:solidFill>
                <a:effectLst/>
              </a:rPr>
              <a:t>Dokumentirane informacije</a:t>
            </a:r>
            <a:endParaRPr lang="hr-HR" sz="3200" b="1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472608"/>
          </a:xfrm>
        </p:spPr>
        <p:txBody>
          <a:bodyPr>
            <a:normAutofit/>
          </a:bodyPr>
          <a:lstStyle/>
          <a:p>
            <a:endParaRPr lang="hr-HR" sz="11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Primjerice: 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HRN ISO 45001 : 2018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 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-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Zahtjevi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sustava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upravljanja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sigurnošću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zaštitom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zdravlja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na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radu</a:t>
            </a:r>
            <a:endParaRPr lang="hr-HR" sz="26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sz="1800" b="1" dirty="0" smtClean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D</a:t>
            </a:r>
            <a:r>
              <a:rPr lang="hr-HR" sz="2600" b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okumentiranim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hr-HR" sz="2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informacijama smatraju se informacije koje organizacija mora kontrolirati i održavati kao i medije na kojima se one </a:t>
            </a:r>
            <a:r>
              <a:rPr lang="hr-HR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nalaze</a:t>
            </a:r>
            <a:r>
              <a:rPr lang="en-US" sz="26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.</a:t>
            </a:r>
          </a:p>
          <a:p>
            <a:pPr marL="0" indent="0">
              <a:buNone/>
            </a:pPr>
            <a:endParaRPr lang="en-US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Dokumentirane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informacije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čine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hr-HR" sz="2600" b="1" u="sng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sv</a:t>
            </a:r>
            <a:r>
              <a:rPr lang="en-US" sz="2600" b="1" u="sng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i</a:t>
            </a:r>
            <a:r>
              <a:rPr lang="hr-HR" sz="2600" b="1" u="sng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zapis</a:t>
            </a:r>
            <a:r>
              <a:rPr lang="en-US" sz="2600" b="1" u="sng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i</a:t>
            </a:r>
            <a:r>
              <a:rPr lang="hr-HR" sz="2600" b="1" u="sng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bilo </a:t>
            </a:r>
            <a:r>
              <a:rPr lang="hr-HR" sz="2600" b="1" u="sng" dirty="0">
                <a:solidFill>
                  <a:srgbClr val="FF0000"/>
                </a:solidFill>
                <a:latin typeface="Palatino Linotype" panose="02040502050505030304" pitchFamily="18" charset="0"/>
              </a:rPr>
              <a:t>u pisanom ili elektroničkom </a:t>
            </a:r>
            <a:r>
              <a:rPr lang="hr-HR" sz="2600" b="1" u="sng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obliku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o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sudjelovanju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radnika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odnosno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njihovih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predstavnika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u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procjenjivanju</a:t>
            </a:r>
            <a:r>
              <a:rPr lang="en-US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Palatino Linotype" panose="02040502050505030304" pitchFamily="18" charset="0"/>
              </a:rPr>
              <a:t>rizika</a:t>
            </a:r>
            <a:r>
              <a:rPr lang="hr-HR" sz="2600" b="1" dirty="0" smtClean="0">
                <a:solidFill>
                  <a:schemeClr val="tx2"/>
                </a:solidFill>
                <a:latin typeface="Palatino Linotype" panose="02040502050505030304" pitchFamily="18" charset="0"/>
              </a:rPr>
              <a:t>. </a:t>
            </a:r>
            <a:endParaRPr lang="hr-HR" sz="26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hr-HR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vi-VN" sz="2800" b="1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endParaRPr lang="hr-HR" sz="2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7732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zvršno">
  <a:themeElements>
    <a:clrScheme name="Izvršn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Izvršn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Izvršn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2233</TotalTime>
  <Words>2172</Words>
  <Application>Microsoft Office PowerPoint</Application>
  <PresentationFormat>Prikaz na zaslonu (4:3)</PresentationFormat>
  <Paragraphs>308</Paragraphs>
  <Slides>27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27</vt:i4>
      </vt:variant>
    </vt:vector>
  </HeadingPairs>
  <TitlesOfParts>
    <vt:vector size="34" baseType="lpstr">
      <vt:lpstr>Arial</vt:lpstr>
      <vt:lpstr>Calibri</vt:lpstr>
      <vt:lpstr>Century Gothic</vt:lpstr>
      <vt:lpstr>Courier New</vt:lpstr>
      <vt:lpstr>Palatino Linotype</vt:lpstr>
      <vt:lpstr>Times New Roman</vt:lpstr>
      <vt:lpstr>Izvršno</vt:lpstr>
      <vt:lpstr>PowerPointova prezentacija</vt:lpstr>
      <vt:lpstr>PowerPointova prezentacija</vt:lpstr>
      <vt:lpstr>Ciljevi izmjena i dopuna ZZR-a</vt:lpstr>
      <vt:lpstr>Ciljevi izmjena i dopuna ZZR-a</vt:lpstr>
      <vt:lpstr>Obrtnici i samozaposlene osobe</vt:lpstr>
      <vt:lpstr>Provedba zaštite na radu pri obavljanju pojedinih specifičnih poslova</vt:lpstr>
      <vt:lpstr>Promjena sastava članova Nacionalnog vijeća za zaštitu na radu</vt:lpstr>
      <vt:lpstr>Sudjelovanje radnika i njihovih predstavnika u izradi procjene rizika</vt:lpstr>
      <vt:lpstr>Novi pojam – Dokumentirane informacije</vt:lpstr>
      <vt:lpstr>Sudjelovanje radnika i njihovih predstavnika u izradi procjene rizika</vt:lpstr>
      <vt:lpstr> Struktura sustava upravljanja zaštitom zdravlja i sigurnosti na radu prema ISO 45001:2018</vt:lpstr>
      <vt:lpstr>Obavljanje poslova zaštite na radu</vt:lpstr>
      <vt:lpstr>Stalno stručno usavršavanje stručnjaka zaštite na radu te izdavanje odobrenja za njihov rad</vt:lpstr>
      <vt:lpstr>Stalno stručno usavršavanje stručnjaka zaštite na radu te izdavanje odobrenja za njihov rad</vt:lpstr>
      <vt:lpstr>Učestalost održavanja sjednica Odbora zaštite na radu </vt:lpstr>
      <vt:lpstr>Nadzorni uređaji kao sredstva zaštite na radu </vt:lpstr>
      <vt:lpstr>Broj osposobljenih radnika za pružanje prve pomoći</vt:lpstr>
      <vt:lpstr>Dokumentacija na privremenim gradilištima</vt:lpstr>
      <vt:lpstr>Zdravstveni pregledi radnika i osoba koje poslodavac zapošljava</vt:lpstr>
      <vt:lpstr>Obavijest inspekcijskom tijelu o ozljedama na mjestu rada </vt:lpstr>
      <vt:lpstr>Obavijest inspekcijskom tijelu o ozljedama na mjestu rada- nastavak</vt:lpstr>
      <vt:lpstr>Obavijest inspekcijskom tijelu o ozljedama na mjestu rada - nastavak</vt:lpstr>
      <vt:lpstr>Obavijest inspekcijskom tijelu o ozljedama na mjestu rada - nastavak</vt:lpstr>
      <vt:lpstr>Primjer događaja koji ne iziskuje obvezu prijave inspek. tijelu</vt:lpstr>
      <vt:lpstr>PowerPointova prezentacija</vt:lpstr>
      <vt:lpstr>Prijelazne i završne odredbe Zakona</vt:lpstr>
      <vt:lpstr>PowerPointova prezentacija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Jere Gašperov</dc:creator>
  <cp:lastModifiedBy>Sanja Ostroski</cp:lastModifiedBy>
  <cp:revision>246</cp:revision>
  <cp:lastPrinted>2018-02-15T12:44:33Z</cp:lastPrinted>
  <dcterms:created xsi:type="dcterms:W3CDTF">2017-05-15T12:20:15Z</dcterms:created>
  <dcterms:modified xsi:type="dcterms:W3CDTF">2019-02-15T09:13:29Z</dcterms:modified>
</cp:coreProperties>
</file>