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7"/>
  </p:notesMasterIdLst>
  <p:sldIdLst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57" y="-1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wrap="none" lIns="0" tIns="0" rIns="0" bIns="0"/>
          <a:lstStyle/>
          <a:p>
            <a:r>
              <a:rPr lang="hr-HR"/>
              <a:t>Click to edit the notes format</a:t>
            </a:r>
            <a:endParaRPr/>
          </a:p>
        </p:txBody>
      </p:sp>
      <p:sp>
        <p:nvSpPr>
          <p:cNvPr id="75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wrap="none" lIns="0" tIns="0" rIns="0" bIns="0"/>
          <a:lstStyle/>
          <a:p>
            <a:r>
              <a:rPr lang="hr-HR"/>
              <a:t>&lt;header&gt;</a:t>
            </a:r>
            <a:endParaRPr/>
          </a:p>
        </p:txBody>
      </p:sp>
      <p:sp>
        <p:nvSpPr>
          <p:cNvPr id="76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wrap="none" lIns="0" tIns="0" rIns="0" bIns="0"/>
          <a:lstStyle/>
          <a:p>
            <a:pPr algn="r"/>
            <a:r>
              <a:rPr lang="hr-HR"/>
              <a:t>&lt;date/time&gt;</a:t>
            </a:r>
            <a:endParaRPr/>
          </a:p>
        </p:txBody>
      </p:sp>
      <p:sp>
        <p:nvSpPr>
          <p:cNvPr id="77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wrap="none" lIns="0" tIns="0" rIns="0" bIns="0" anchor="b"/>
          <a:lstStyle/>
          <a:p>
            <a:r>
              <a:rPr lang="hr-HR"/>
              <a:t>&lt;footer&gt;</a:t>
            </a:r>
            <a:endParaRPr/>
          </a:p>
        </p:txBody>
      </p:sp>
      <p:sp>
        <p:nvSpPr>
          <p:cNvPr id="78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wrap="none" lIns="0" tIns="0" rIns="0" bIns="0" anchor="b"/>
          <a:lstStyle/>
          <a:p>
            <a:pPr algn="r"/>
            <a:fld id="{CEF88097-1541-4397-B882-FB5C664BDA09}" type="slidenum">
              <a:rPr lang="hr-HR"/>
              <a:pPr algn="r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735982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CustomShape 1"/>
          <p:cNvSpPr/>
          <p:nvPr/>
        </p:nvSpPr>
        <p:spPr>
          <a:xfrm>
            <a:off x="685800" y="4343400"/>
            <a:ext cx="5484960" cy="4113360"/>
          </a:xfrm>
          <a:prstGeom prst="rect">
            <a:avLst/>
          </a:prstGeom>
          <a:noFill/>
          <a:ln>
            <a:noFill/>
          </a:ln>
        </p:spPr>
      </p:sp>
      <p:sp>
        <p:nvSpPr>
          <p:cNvPr id="138" name="CustomShape 2"/>
          <p:cNvSpPr/>
          <p:nvPr/>
        </p:nvSpPr>
        <p:spPr>
          <a:xfrm>
            <a:off x="3884760" y="8685360"/>
            <a:ext cx="2970360" cy="45576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/>
          <a:lstStyle/>
          <a:p>
            <a:pPr algn="r">
              <a:lnSpc>
                <a:spcPct val="100000"/>
              </a:lnSpc>
              <a:buFont typeface="Arial"/>
              <a:buChar char="•"/>
            </a:pPr>
            <a:fld id="{7C2FC850-31C0-42BE-95DD-48F1B3848545}" type="slidenum">
              <a:rPr lang="hr-HR" sz="1200">
                <a:latin typeface="Arial"/>
                <a:ea typeface="ヒラギノ角ゴ Pro W3"/>
              </a:rPr>
              <a:pPr algn="r">
                <a:lnSpc>
                  <a:spcPct val="100000"/>
                </a:lnSpc>
                <a:buFont typeface="Arial"/>
                <a:buChar char="•"/>
              </a:pPr>
              <a:t>2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CustomShape 1"/>
          <p:cNvSpPr/>
          <p:nvPr/>
        </p:nvSpPr>
        <p:spPr>
          <a:xfrm>
            <a:off x="685800" y="4343400"/>
            <a:ext cx="5484960" cy="4113360"/>
          </a:xfrm>
          <a:prstGeom prst="rect">
            <a:avLst/>
          </a:prstGeom>
          <a:noFill/>
          <a:ln>
            <a:noFill/>
          </a:ln>
        </p:spPr>
      </p:sp>
      <p:sp>
        <p:nvSpPr>
          <p:cNvPr id="156" name="CustomShape 2"/>
          <p:cNvSpPr/>
          <p:nvPr/>
        </p:nvSpPr>
        <p:spPr>
          <a:xfrm>
            <a:off x="3884760" y="8685360"/>
            <a:ext cx="2970360" cy="45576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/>
          <a:lstStyle/>
          <a:p>
            <a:pPr algn="r">
              <a:lnSpc>
                <a:spcPct val="100000"/>
              </a:lnSpc>
              <a:buFont typeface="Arial"/>
              <a:buChar char="•"/>
            </a:pPr>
            <a:fld id="{8F4B98D3-220C-43E0-BDE3-7FA6FFC060F9}" type="slidenum">
              <a:rPr lang="hr-HR" sz="1200">
                <a:latin typeface="Arial"/>
                <a:ea typeface="ヒラギノ角ゴ Pro W3"/>
              </a:rPr>
              <a:pPr algn="r">
                <a:lnSpc>
                  <a:spcPct val="100000"/>
                </a:lnSpc>
                <a:buFont typeface="Arial"/>
                <a:buChar char="•"/>
              </a:pPr>
              <a:t>11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CustomShape 1"/>
          <p:cNvSpPr/>
          <p:nvPr/>
        </p:nvSpPr>
        <p:spPr>
          <a:xfrm>
            <a:off x="685800" y="4343400"/>
            <a:ext cx="5484960" cy="4113360"/>
          </a:xfrm>
          <a:prstGeom prst="rect">
            <a:avLst/>
          </a:prstGeom>
          <a:noFill/>
          <a:ln>
            <a:noFill/>
          </a:ln>
        </p:spPr>
      </p:sp>
      <p:sp>
        <p:nvSpPr>
          <p:cNvPr id="158" name="CustomShape 2"/>
          <p:cNvSpPr/>
          <p:nvPr/>
        </p:nvSpPr>
        <p:spPr>
          <a:xfrm>
            <a:off x="3884760" y="8685360"/>
            <a:ext cx="2970360" cy="45576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/>
          <a:lstStyle/>
          <a:p>
            <a:pPr algn="r">
              <a:lnSpc>
                <a:spcPct val="100000"/>
              </a:lnSpc>
              <a:buFont typeface="Arial"/>
              <a:buChar char="•"/>
            </a:pPr>
            <a:fld id="{28845CC8-8E6C-438D-8CCB-8D39B14E496F}" type="slidenum">
              <a:rPr lang="hr-HR" sz="1200">
                <a:latin typeface="Arial"/>
                <a:ea typeface="ヒラギノ角ゴ Pro W3"/>
              </a:rPr>
              <a:pPr algn="r">
                <a:lnSpc>
                  <a:spcPct val="100000"/>
                </a:lnSpc>
                <a:buFont typeface="Arial"/>
                <a:buChar char="•"/>
              </a:pPr>
              <a:t>12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CustomShape 1"/>
          <p:cNvSpPr/>
          <p:nvPr/>
        </p:nvSpPr>
        <p:spPr>
          <a:xfrm>
            <a:off x="685800" y="4343400"/>
            <a:ext cx="5484960" cy="4113360"/>
          </a:xfrm>
          <a:prstGeom prst="rect">
            <a:avLst/>
          </a:prstGeom>
          <a:noFill/>
          <a:ln>
            <a:noFill/>
          </a:ln>
        </p:spPr>
      </p:sp>
      <p:sp>
        <p:nvSpPr>
          <p:cNvPr id="160" name="CustomShape 2"/>
          <p:cNvSpPr/>
          <p:nvPr/>
        </p:nvSpPr>
        <p:spPr>
          <a:xfrm>
            <a:off x="3884760" y="8685360"/>
            <a:ext cx="2970360" cy="45576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/>
          <a:lstStyle/>
          <a:p>
            <a:pPr algn="r">
              <a:lnSpc>
                <a:spcPct val="100000"/>
              </a:lnSpc>
              <a:buFont typeface="Arial"/>
              <a:buChar char="•"/>
            </a:pPr>
            <a:fld id="{FC3A0C8A-A616-42C0-ACFE-504A4EE6E740}" type="slidenum">
              <a:rPr lang="hr-HR" sz="1200">
                <a:latin typeface="Arial"/>
                <a:ea typeface="ヒラギノ角ゴ Pro W3"/>
              </a:rPr>
              <a:pPr algn="r">
                <a:lnSpc>
                  <a:spcPct val="100000"/>
                </a:lnSpc>
                <a:buFont typeface="Arial"/>
                <a:buChar char="•"/>
              </a:pPr>
              <a:t>13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CustomShape 1"/>
          <p:cNvSpPr/>
          <p:nvPr/>
        </p:nvSpPr>
        <p:spPr>
          <a:xfrm>
            <a:off x="685800" y="4343400"/>
            <a:ext cx="5484960" cy="4113360"/>
          </a:xfrm>
          <a:prstGeom prst="rect">
            <a:avLst/>
          </a:prstGeom>
          <a:noFill/>
          <a:ln>
            <a:noFill/>
          </a:ln>
        </p:spPr>
      </p:sp>
      <p:sp>
        <p:nvSpPr>
          <p:cNvPr id="162" name="CustomShape 2"/>
          <p:cNvSpPr/>
          <p:nvPr/>
        </p:nvSpPr>
        <p:spPr>
          <a:xfrm>
            <a:off x="3884760" y="8685360"/>
            <a:ext cx="2970360" cy="45576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/>
          <a:lstStyle/>
          <a:p>
            <a:pPr algn="r">
              <a:lnSpc>
                <a:spcPct val="100000"/>
              </a:lnSpc>
              <a:buFont typeface="Arial"/>
              <a:buChar char="•"/>
            </a:pPr>
            <a:fld id="{84CD743E-D5E5-4A46-B8C0-BC1F4D0098FD}" type="slidenum">
              <a:rPr lang="hr-HR" sz="1200">
                <a:latin typeface="Arial"/>
                <a:ea typeface="ヒラギノ角ゴ Pro W3"/>
              </a:rPr>
              <a:pPr algn="r">
                <a:lnSpc>
                  <a:spcPct val="100000"/>
                </a:lnSpc>
                <a:buFont typeface="Arial"/>
                <a:buChar char="•"/>
              </a:pPr>
              <a:t>14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CustomShape 1"/>
          <p:cNvSpPr/>
          <p:nvPr/>
        </p:nvSpPr>
        <p:spPr>
          <a:xfrm>
            <a:off x="685800" y="4343400"/>
            <a:ext cx="5484960" cy="4113360"/>
          </a:xfrm>
          <a:prstGeom prst="rect">
            <a:avLst/>
          </a:prstGeom>
          <a:noFill/>
          <a:ln>
            <a:noFill/>
          </a:ln>
        </p:spPr>
      </p:sp>
      <p:sp>
        <p:nvSpPr>
          <p:cNvPr id="140" name="CustomShape 2"/>
          <p:cNvSpPr/>
          <p:nvPr/>
        </p:nvSpPr>
        <p:spPr>
          <a:xfrm>
            <a:off x="3884760" y="8685360"/>
            <a:ext cx="2970360" cy="45576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/>
          <a:lstStyle/>
          <a:p>
            <a:pPr algn="r">
              <a:lnSpc>
                <a:spcPct val="100000"/>
              </a:lnSpc>
              <a:buFont typeface="Arial"/>
              <a:buChar char="•"/>
            </a:pPr>
            <a:fld id="{3EF613F4-AA21-4E73-93C4-CC5F1EADD47C}" type="slidenum">
              <a:rPr lang="hr-HR" sz="1200">
                <a:latin typeface="Arial"/>
                <a:ea typeface="ヒラギノ角ゴ Pro W3"/>
              </a:rPr>
              <a:pPr algn="r">
                <a:lnSpc>
                  <a:spcPct val="100000"/>
                </a:lnSpc>
                <a:buFont typeface="Arial"/>
                <a:buChar char="•"/>
              </a:pPr>
              <a:t>3</a:t>
            </a:fld>
            <a:endParaRPr/>
          </a:p>
        </p:txBody>
      </p:sp>
      <p:sp>
        <p:nvSpPr>
          <p:cNvPr id="2" name="Rezervirano mjesto bilježaka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CustomShape 1"/>
          <p:cNvSpPr/>
          <p:nvPr/>
        </p:nvSpPr>
        <p:spPr>
          <a:xfrm>
            <a:off x="685800" y="4343400"/>
            <a:ext cx="5484960" cy="4113360"/>
          </a:xfrm>
          <a:prstGeom prst="rect">
            <a:avLst/>
          </a:prstGeom>
          <a:noFill/>
          <a:ln>
            <a:noFill/>
          </a:ln>
        </p:spPr>
      </p:sp>
      <p:sp>
        <p:nvSpPr>
          <p:cNvPr id="142" name="CustomShape 2"/>
          <p:cNvSpPr/>
          <p:nvPr/>
        </p:nvSpPr>
        <p:spPr>
          <a:xfrm>
            <a:off x="3884760" y="8685360"/>
            <a:ext cx="2970360" cy="45576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/>
          <a:lstStyle/>
          <a:p>
            <a:pPr algn="r">
              <a:lnSpc>
                <a:spcPct val="100000"/>
              </a:lnSpc>
              <a:buFont typeface="Arial"/>
              <a:buChar char="•"/>
            </a:pPr>
            <a:fld id="{C2959F2B-919D-4179-A0B6-2E3279687C76}" type="slidenum">
              <a:rPr lang="hr-HR" sz="1200">
                <a:latin typeface="Arial"/>
                <a:ea typeface="ヒラギノ角ゴ Pro W3"/>
              </a:rPr>
              <a:pPr algn="r">
                <a:lnSpc>
                  <a:spcPct val="100000"/>
                </a:lnSpc>
                <a:buFont typeface="Arial"/>
                <a:buChar char="•"/>
              </a:pPr>
              <a:t>4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ustomShape 1"/>
          <p:cNvSpPr/>
          <p:nvPr/>
        </p:nvSpPr>
        <p:spPr>
          <a:xfrm>
            <a:off x="685800" y="4343400"/>
            <a:ext cx="5484960" cy="4113360"/>
          </a:xfrm>
          <a:prstGeom prst="rect">
            <a:avLst/>
          </a:prstGeom>
          <a:noFill/>
          <a:ln>
            <a:noFill/>
          </a:ln>
        </p:spPr>
      </p:sp>
      <p:sp>
        <p:nvSpPr>
          <p:cNvPr id="144" name="CustomShape 2"/>
          <p:cNvSpPr/>
          <p:nvPr/>
        </p:nvSpPr>
        <p:spPr>
          <a:xfrm>
            <a:off x="3884760" y="8685360"/>
            <a:ext cx="2970360" cy="45576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/>
          <a:lstStyle/>
          <a:p>
            <a:pPr algn="r">
              <a:lnSpc>
                <a:spcPct val="100000"/>
              </a:lnSpc>
              <a:buFont typeface="Arial"/>
              <a:buChar char="•"/>
            </a:pPr>
            <a:fld id="{7E0544DE-031C-48DC-910E-0A74B6EA3792}" type="slidenum">
              <a:rPr lang="hr-HR" sz="1200">
                <a:latin typeface="Arial"/>
                <a:ea typeface="ヒラギノ角ゴ Pro W3"/>
              </a:rPr>
              <a:pPr algn="r">
                <a:lnSpc>
                  <a:spcPct val="100000"/>
                </a:lnSpc>
                <a:buFont typeface="Arial"/>
                <a:buChar char="•"/>
              </a:pPr>
              <a:t>5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CustomShape 1"/>
          <p:cNvSpPr/>
          <p:nvPr/>
        </p:nvSpPr>
        <p:spPr>
          <a:xfrm>
            <a:off x="685800" y="4343400"/>
            <a:ext cx="5484960" cy="4113360"/>
          </a:xfrm>
          <a:prstGeom prst="rect">
            <a:avLst/>
          </a:prstGeom>
          <a:noFill/>
          <a:ln>
            <a:noFill/>
          </a:ln>
        </p:spPr>
      </p:sp>
      <p:sp>
        <p:nvSpPr>
          <p:cNvPr id="146" name="CustomShape 2"/>
          <p:cNvSpPr/>
          <p:nvPr/>
        </p:nvSpPr>
        <p:spPr>
          <a:xfrm>
            <a:off x="3884760" y="8685360"/>
            <a:ext cx="2970360" cy="45576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/>
          <a:lstStyle/>
          <a:p>
            <a:pPr algn="r">
              <a:lnSpc>
                <a:spcPct val="100000"/>
              </a:lnSpc>
              <a:buFont typeface="Arial"/>
              <a:buChar char="•"/>
            </a:pPr>
            <a:fld id="{0CB7376A-1937-4063-8A30-0000EDB7C92F}" type="slidenum">
              <a:rPr lang="hr-HR" sz="1200">
                <a:latin typeface="Arial"/>
                <a:ea typeface="ヒラギノ角ゴ Pro W3"/>
              </a:rPr>
              <a:pPr algn="r">
                <a:lnSpc>
                  <a:spcPct val="100000"/>
                </a:lnSpc>
                <a:buFont typeface="Arial"/>
                <a:buChar char="•"/>
              </a:pPr>
              <a:t>6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CustomShape 1"/>
          <p:cNvSpPr/>
          <p:nvPr/>
        </p:nvSpPr>
        <p:spPr>
          <a:xfrm>
            <a:off x="685800" y="4343400"/>
            <a:ext cx="5484960" cy="4113360"/>
          </a:xfrm>
          <a:prstGeom prst="rect">
            <a:avLst/>
          </a:prstGeom>
          <a:noFill/>
          <a:ln>
            <a:noFill/>
          </a:ln>
        </p:spPr>
      </p:sp>
      <p:sp>
        <p:nvSpPr>
          <p:cNvPr id="148" name="CustomShape 2"/>
          <p:cNvSpPr/>
          <p:nvPr/>
        </p:nvSpPr>
        <p:spPr>
          <a:xfrm>
            <a:off x="3884760" y="8685360"/>
            <a:ext cx="2970360" cy="45576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/>
          <a:lstStyle/>
          <a:p>
            <a:pPr algn="r">
              <a:lnSpc>
                <a:spcPct val="100000"/>
              </a:lnSpc>
              <a:buFont typeface="Arial"/>
              <a:buChar char="•"/>
            </a:pPr>
            <a:fld id="{F1DC7C85-4430-4F90-A738-0C4A08E4C010}" type="slidenum">
              <a:rPr lang="hr-HR" sz="1200">
                <a:latin typeface="Arial"/>
                <a:ea typeface="ヒラギノ角ゴ Pro W3"/>
              </a:rPr>
              <a:pPr algn="r">
                <a:lnSpc>
                  <a:spcPct val="100000"/>
                </a:lnSpc>
                <a:buFont typeface="Arial"/>
                <a:buChar char="•"/>
              </a:pPr>
              <a:t>7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CustomShape 1"/>
          <p:cNvSpPr/>
          <p:nvPr/>
        </p:nvSpPr>
        <p:spPr>
          <a:xfrm>
            <a:off x="685800" y="4343400"/>
            <a:ext cx="5484960" cy="4113360"/>
          </a:xfrm>
          <a:prstGeom prst="rect">
            <a:avLst/>
          </a:prstGeom>
          <a:noFill/>
          <a:ln>
            <a:noFill/>
          </a:ln>
        </p:spPr>
      </p:sp>
      <p:sp>
        <p:nvSpPr>
          <p:cNvPr id="150" name="CustomShape 2"/>
          <p:cNvSpPr/>
          <p:nvPr/>
        </p:nvSpPr>
        <p:spPr>
          <a:xfrm>
            <a:off x="3884760" y="8685360"/>
            <a:ext cx="2970360" cy="45576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/>
          <a:lstStyle/>
          <a:p>
            <a:pPr algn="r">
              <a:lnSpc>
                <a:spcPct val="100000"/>
              </a:lnSpc>
              <a:buFont typeface="Arial"/>
              <a:buChar char="•"/>
            </a:pPr>
            <a:fld id="{7F8A88D1-278C-45B2-87A7-6C23F9F1011A}" type="slidenum">
              <a:rPr lang="hr-HR" sz="1200">
                <a:latin typeface="Arial"/>
                <a:ea typeface="ヒラギノ角ゴ Pro W3"/>
              </a:rPr>
              <a:pPr algn="r">
                <a:lnSpc>
                  <a:spcPct val="100000"/>
                </a:lnSpc>
                <a:buFont typeface="Arial"/>
                <a:buChar char="•"/>
              </a:pPr>
              <a:t>8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CustomShape 1"/>
          <p:cNvSpPr/>
          <p:nvPr/>
        </p:nvSpPr>
        <p:spPr>
          <a:xfrm>
            <a:off x="685800" y="4343400"/>
            <a:ext cx="5484960" cy="4113360"/>
          </a:xfrm>
          <a:prstGeom prst="rect">
            <a:avLst/>
          </a:prstGeom>
          <a:noFill/>
          <a:ln>
            <a:noFill/>
          </a:ln>
        </p:spPr>
      </p:sp>
      <p:sp>
        <p:nvSpPr>
          <p:cNvPr id="152" name="CustomShape 2"/>
          <p:cNvSpPr/>
          <p:nvPr/>
        </p:nvSpPr>
        <p:spPr>
          <a:xfrm>
            <a:off x="3884760" y="8685360"/>
            <a:ext cx="2970360" cy="45576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/>
          <a:lstStyle/>
          <a:p>
            <a:pPr algn="r">
              <a:lnSpc>
                <a:spcPct val="100000"/>
              </a:lnSpc>
              <a:buFont typeface="Arial"/>
              <a:buChar char="•"/>
            </a:pPr>
            <a:fld id="{B33BF1F4-0E9F-4C93-B941-F24EECCDD6F7}" type="slidenum">
              <a:rPr lang="hr-HR" sz="1200">
                <a:latin typeface="Arial"/>
                <a:ea typeface="ヒラギノ角ゴ Pro W3"/>
              </a:rPr>
              <a:pPr algn="r">
                <a:lnSpc>
                  <a:spcPct val="100000"/>
                </a:lnSpc>
                <a:buFont typeface="Arial"/>
                <a:buChar char="•"/>
              </a:pPr>
              <a:t>9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CustomShape 1"/>
          <p:cNvSpPr/>
          <p:nvPr/>
        </p:nvSpPr>
        <p:spPr>
          <a:xfrm>
            <a:off x="685800" y="4343400"/>
            <a:ext cx="5484960" cy="4113360"/>
          </a:xfrm>
          <a:prstGeom prst="rect">
            <a:avLst/>
          </a:prstGeom>
          <a:noFill/>
          <a:ln>
            <a:noFill/>
          </a:ln>
        </p:spPr>
      </p:sp>
      <p:sp>
        <p:nvSpPr>
          <p:cNvPr id="154" name="CustomShape 2"/>
          <p:cNvSpPr/>
          <p:nvPr/>
        </p:nvSpPr>
        <p:spPr>
          <a:xfrm>
            <a:off x="3884760" y="8685360"/>
            <a:ext cx="2970360" cy="45576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b"/>
          <a:lstStyle/>
          <a:p>
            <a:pPr algn="r">
              <a:lnSpc>
                <a:spcPct val="100000"/>
              </a:lnSpc>
              <a:buFont typeface="Arial"/>
              <a:buChar char="•"/>
            </a:pPr>
            <a:fld id="{4B69DDC6-1179-483C-9566-E036FACDBC36}" type="slidenum">
              <a:rPr lang="hr-HR" sz="1200">
                <a:latin typeface="Arial"/>
                <a:ea typeface="ヒラギノ角ゴ Pro W3"/>
              </a:rPr>
              <a:pPr algn="r">
                <a:lnSpc>
                  <a:spcPct val="100000"/>
                </a:lnSpc>
                <a:buFont typeface="Arial"/>
                <a:buChar char="•"/>
              </a:pPr>
              <a:t>10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8229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673520" y="36817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457200" y="36817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pic>
        <p:nvPicPr>
          <p:cNvPr id="35" name="Slika 34"/>
          <p:cNvPicPr/>
          <p:nvPr/>
        </p:nvPicPr>
        <p:blipFill>
          <a:blip r:embed="rId2"/>
          <a:stretch>
            <a:fillRect/>
          </a:stretch>
        </p:blipFill>
        <p:spPr>
          <a:xfrm>
            <a:off x="5492520" y="3681360"/>
            <a:ext cx="2377440" cy="1896840"/>
          </a:xfrm>
          <a:prstGeom prst="rect">
            <a:avLst/>
          </a:prstGeom>
          <a:ln>
            <a:noFill/>
          </a:ln>
        </p:spPr>
      </p:pic>
      <p:pic>
        <p:nvPicPr>
          <p:cNvPr id="36" name="Slika 35"/>
          <p:cNvPicPr/>
          <p:nvPr/>
        </p:nvPicPr>
        <p:blipFill>
          <a:blip r:embed="rId2"/>
          <a:stretch>
            <a:fillRect/>
          </a:stretch>
        </p:blipFill>
        <p:spPr>
          <a:xfrm>
            <a:off x="1276200" y="3681360"/>
            <a:ext cx="2377440" cy="18968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6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82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6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3520" y="36817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57200" y="3681720"/>
            <a:ext cx="822852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8229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673520" y="36817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457200" y="36817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pic>
        <p:nvPicPr>
          <p:cNvPr id="72" name="Slika 71"/>
          <p:cNvPicPr/>
          <p:nvPr/>
        </p:nvPicPr>
        <p:blipFill>
          <a:blip r:embed="rId2"/>
          <a:stretch>
            <a:fillRect/>
          </a:stretch>
        </p:blipFill>
        <p:spPr>
          <a:xfrm>
            <a:off x="5492520" y="3681360"/>
            <a:ext cx="2377440" cy="1896840"/>
          </a:xfrm>
          <a:prstGeom prst="rect">
            <a:avLst/>
          </a:prstGeom>
          <a:ln>
            <a:noFill/>
          </a:ln>
        </p:spPr>
      </p:pic>
      <p:pic>
        <p:nvPicPr>
          <p:cNvPr id="73" name="Slika 72"/>
          <p:cNvPicPr/>
          <p:nvPr/>
        </p:nvPicPr>
        <p:blipFill>
          <a:blip r:embed="rId2"/>
          <a:stretch>
            <a:fillRect/>
          </a:stretch>
        </p:blipFill>
        <p:spPr>
          <a:xfrm>
            <a:off x="1276200" y="3681360"/>
            <a:ext cx="2377440" cy="18968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82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673520" y="36817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51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57200" y="3681720"/>
            <a:ext cx="822852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/>
          <p:nvPr/>
        </p:nvPicPr>
        <p:blipFill>
          <a:blip r:embed="rId14"/>
          <a:stretch>
            <a:fillRect/>
          </a:stretch>
        </p:blipFill>
        <p:spPr>
          <a:xfrm>
            <a:off x="1577880" y="358920"/>
            <a:ext cx="5769360" cy="3603600"/>
          </a:xfrm>
          <a:prstGeom prst="rect">
            <a:avLst/>
          </a:prstGeom>
          <a:ln>
            <a:noFill/>
          </a:ln>
        </p:spPr>
      </p:pic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hr-HR"/>
              <a:t>Click to edit the title text format</a:t>
            </a:r>
            <a:endParaRPr/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25000"/>
              <a:buFont typeface="StarSymbol"/>
              <a:buChar char=""/>
            </a:pPr>
            <a:r>
              <a:rPr lang="hr-HR"/>
              <a:t>Click to edit the outline text format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hr-HR"/>
              <a:t>Second Outline Level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hr-HR"/>
              <a:t>Third Outline Level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hr-HR"/>
              <a:t>Fourth Outline Level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hr-HR"/>
              <a:t>Fifth Outline Level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hr-HR"/>
              <a:t>Sixth Outline Level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hr-HR"/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7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457200" y="252360"/>
            <a:ext cx="2749680" cy="748080"/>
          </a:xfrm>
          <a:prstGeom prst="rect">
            <a:avLst/>
          </a:prstGeom>
          <a:ln>
            <a:noFill/>
          </a:ln>
        </p:spPr>
      </p:pic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r>
              <a:rPr lang="hr-HR"/>
              <a:t>Click to edit the title text format</a:t>
            </a:r>
            <a:endParaRPr/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pPr>
              <a:buSzPct val="25000"/>
              <a:buFont typeface="StarSymbol"/>
              <a:buChar char=""/>
            </a:pPr>
            <a:r>
              <a:rPr lang="hr-HR"/>
              <a:t>Click to edit the outline text format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hr-HR"/>
              <a:t>Second Outline Level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hr-HR"/>
              <a:t>Third Outline Level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hr-HR"/>
              <a:t>Fourth Outline Level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hr-HR"/>
              <a:t>Fifth Outline Level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hr-HR"/>
              <a:t>Sixth Outline Level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hr-HR"/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CustomShape 1"/>
          <p:cNvSpPr/>
          <p:nvPr/>
        </p:nvSpPr>
        <p:spPr>
          <a:xfrm>
            <a:off x="357158" y="4143380"/>
            <a:ext cx="8501122" cy="24709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ctr"/>
          <a:lstStyle/>
          <a:p>
            <a:pPr algn="ctr">
              <a:lnSpc>
                <a:spcPct val="100000"/>
              </a:lnSpc>
            </a:pPr>
            <a:r>
              <a:rPr lang="hr-HR" sz="3400" b="1" dirty="0">
                <a:solidFill>
                  <a:srgbClr val="000000"/>
                </a:solidFill>
                <a:cs typeface="Arial" pitchFamily="34" charset="0"/>
              </a:rPr>
              <a:t>Prednosti </a:t>
            </a:r>
            <a:r>
              <a:rPr lang="hr-HR" sz="3400" b="1" dirty="0" smtClean="0">
                <a:solidFill>
                  <a:srgbClr val="000000"/>
                </a:solidFill>
                <a:cs typeface="Arial" pitchFamily="34" charset="0"/>
              </a:rPr>
              <a:t>izdvajanja uslužnih djelatnosti </a:t>
            </a:r>
          </a:p>
          <a:p>
            <a:pPr algn="ctr">
              <a:lnSpc>
                <a:spcPct val="100000"/>
              </a:lnSpc>
            </a:pPr>
            <a:r>
              <a:rPr lang="hr-HR" sz="3400" b="1" dirty="0" smtClean="0">
                <a:solidFill>
                  <a:srgbClr val="000000"/>
                </a:solidFill>
                <a:cs typeface="Arial" pitchFamily="34" charset="0"/>
              </a:rPr>
              <a:t>iz državnog i </a:t>
            </a:r>
            <a:r>
              <a:rPr lang="hr-HR" sz="3400" b="1" dirty="0">
                <a:solidFill>
                  <a:srgbClr val="000000"/>
                </a:solidFill>
                <a:cs typeface="Arial" pitchFamily="34" charset="0"/>
              </a:rPr>
              <a:t>javnog sektora </a:t>
            </a:r>
            <a:endParaRPr lang="hr-HR" sz="3400" b="1" dirty="0" smtClean="0">
              <a:solidFill>
                <a:srgbClr val="000000"/>
              </a:solidFill>
              <a:cs typeface="Arial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hr-HR" sz="3400" b="1" dirty="0" smtClean="0">
                <a:solidFill>
                  <a:srgbClr val="000000"/>
                </a:solidFill>
                <a:cs typeface="Arial" pitchFamily="34" charset="0"/>
              </a:rPr>
              <a:t>i postojeći modeli izdvajanja u </a:t>
            </a:r>
            <a:r>
              <a:rPr lang="hr-HR" sz="3400" b="1" dirty="0">
                <a:solidFill>
                  <a:srgbClr val="000000"/>
                </a:solidFill>
                <a:cs typeface="Arial" pitchFamily="34" charset="0"/>
              </a:rPr>
              <a:t>EU</a:t>
            </a:r>
            <a:endParaRPr sz="3400" dirty="0">
              <a:cs typeface="Arial" pitchFamily="34" charset="0"/>
            </a:endParaRPr>
          </a:p>
          <a:p>
            <a:pPr algn="ctr">
              <a:lnSpc>
                <a:spcPct val="100000"/>
              </a:lnSpc>
            </a:pPr>
            <a:endParaRPr dirty="0"/>
          </a:p>
          <a:p>
            <a:pPr algn="ctr">
              <a:lnSpc>
                <a:spcPct val="100000"/>
              </a:lnSpc>
            </a:pPr>
            <a:endParaRPr lang="hr-HR" sz="2000" b="1" dirty="0" smtClean="0">
              <a:solidFill>
                <a:srgbClr val="000000"/>
              </a:solidFill>
              <a:latin typeface="Calibri"/>
            </a:endParaRPr>
          </a:p>
          <a:p>
            <a:pPr algn="ctr">
              <a:lnSpc>
                <a:spcPct val="100000"/>
              </a:lnSpc>
            </a:pPr>
            <a:r>
              <a:rPr lang="hr-HR" sz="2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HUP-Koordinacija </a:t>
            </a:r>
            <a:r>
              <a:rPr lang="hr-HR" sz="2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poduzeća iz uslužnih djelatnosti</a:t>
            </a:r>
            <a:endParaRPr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CustomShape 1"/>
          <p:cNvSpPr/>
          <p:nvPr/>
        </p:nvSpPr>
        <p:spPr>
          <a:xfrm>
            <a:off x="457200" y="2239920"/>
            <a:ext cx="8228160" cy="4429440"/>
          </a:xfrm>
          <a:prstGeom prst="rect">
            <a:avLst/>
          </a:prstGeom>
          <a:noFill/>
          <a:ln>
            <a:noFill/>
          </a:ln>
        </p:spPr>
      </p:sp>
      <p:sp>
        <p:nvSpPr>
          <p:cNvPr id="117" name="CustomShape 2"/>
          <p:cNvSpPr/>
          <p:nvPr/>
        </p:nvSpPr>
        <p:spPr>
          <a:xfrm>
            <a:off x="374760" y="1041480"/>
            <a:ext cx="8228160" cy="4429080"/>
          </a:xfrm>
          <a:prstGeom prst="rect">
            <a:avLst/>
          </a:prstGeom>
          <a:noFill/>
          <a:ln>
            <a:noFill/>
          </a:ln>
        </p:spPr>
      </p:sp>
      <p:sp>
        <p:nvSpPr>
          <p:cNvPr id="118" name="CustomShape 3"/>
          <p:cNvSpPr/>
          <p:nvPr/>
        </p:nvSpPr>
        <p:spPr>
          <a:xfrm>
            <a:off x="428596" y="936000"/>
            <a:ext cx="8715404" cy="718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r>
              <a:rPr lang="hr-HR" sz="2800" b="1" dirty="0">
                <a:solidFill>
                  <a:srgbClr val="000000"/>
                </a:solidFill>
              </a:rPr>
              <a:t>Prava zaposlenih i ulaganje u ljudske potencijale</a:t>
            </a:r>
            <a:endParaRPr sz="2800"/>
          </a:p>
        </p:txBody>
      </p:sp>
      <p:sp>
        <p:nvSpPr>
          <p:cNvPr id="119" name="CustomShape 4"/>
          <p:cNvSpPr/>
          <p:nvPr/>
        </p:nvSpPr>
        <p:spPr>
          <a:xfrm>
            <a:off x="457560" y="1600200"/>
            <a:ext cx="8227800" cy="46353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71463" indent="-271463">
              <a:lnSpc>
                <a:spcPct val="100000"/>
              </a:lnSpc>
              <a:spcBef>
                <a:spcPts val="600"/>
              </a:spcBef>
              <a:buFont typeface="Arial"/>
              <a:buChar char="•"/>
            </a:pPr>
            <a:r>
              <a:rPr lang="hr-HR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Spremni prihvatiti sva stečena prava i zadržati broj zaposlenih!</a:t>
            </a:r>
            <a:endParaRPr sz="2400" dirty="0">
              <a:latin typeface="Arial" pitchFamily="34" charset="0"/>
              <a:cs typeface="Arial" pitchFamily="34" charset="0"/>
            </a:endParaRPr>
          </a:p>
          <a:p>
            <a:pPr marL="271463" indent="-271463">
              <a:lnSpc>
                <a:spcPct val="100000"/>
              </a:lnSpc>
              <a:spcBef>
                <a:spcPts val="600"/>
              </a:spcBef>
              <a:buFont typeface="Arial"/>
              <a:buChar char="•"/>
            </a:pPr>
            <a:r>
              <a:rPr lang="hr-HR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Spremni </a:t>
            </a:r>
            <a:r>
              <a:rPr lang="hr-HR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 dijalog </a:t>
            </a:r>
            <a:r>
              <a:rPr lang="hr-HR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sa sindikatima i uvjeriti ih da smo dobri i društveno odgovorni poslodavci!</a:t>
            </a:r>
            <a:endParaRPr sz="2400" dirty="0">
              <a:latin typeface="Arial" pitchFamily="34" charset="0"/>
              <a:cs typeface="Arial" pitchFamily="34" charset="0"/>
            </a:endParaRPr>
          </a:p>
          <a:p>
            <a:pPr marL="271463" indent="-271463">
              <a:lnSpc>
                <a:spcPct val="100000"/>
              </a:lnSpc>
              <a:spcBef>
                <a:spcPts val="600"/>
              </a:spcBef>
              <a:buFont typeface="Arial"/>
              <a:buChar char="•"/>
            </a:pPr>
            <a:r>
              <a:rPr lang="hr-HR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Uz ulaganja u opremu, zaposlenicima se redovito plaća:</a:t>
            </a:r>
            <a:endParaRPr sz="2400" dirty="0">
              <a:latin typeface="Arial" pitchFamily="34" charset="0"/>
              <a:cs typeface="Arial" pitchFamily="34" charset="0"/>
            </a:endParaRPr>
          </a:p>
          <a:p>
            <a:pPr marL="803275" lvl="1" indent="-260350">
              <a:lnSpc>
                <a:spcPct val="100000"/>
              </a:lnSpc>
              <a:buSzPct val="100000"/>
              <a:buFont typeface="Arial"/>
              <a:buChar char="–"/>
            </a:pPr>
            <a:r>
              <a:rPr lang="hr-HR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kvalitetna radna odjeća i obuća</a:t>
            </a:r>
            <a:endParaRPr sz="2200" dirty="0">
              <a:latin typeface="Arial" pitchFamily="34" charset="0"/>
              <a:cs typeface="Arial" pitchFamily="34" charset="0"/>
            </a:endParaRPr>
          </a:p>
          <a:p>
            <a:pPr marL="803275" lvl="1" indent="-260350">
              <a:lnSpc>
                <a:spcPct val="100000"/>
              </a:lnSpc>
              <a:buSzPct val="100000"/>
              <a:buFont typeface="Arial"/>
              <a:buChar char="–"/>
            </a:pPr>
            <a:r>
              <a:rPr lang="hr-HR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svi nužni pregledi i tečajevi (higijenski minimum, sanitarna knjižica, cijepljenje protiv hepatitisa, zaštita na radu, zaštita od požara i sl</a:t>
            </a:r>
            <a:r>
              <a:rPr lang="hr-HR" sz="2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.)</a:t>
            </a:r>
            <a:endParaRPr sz="2200" dirty="0">
              <a:latin typeface="Arial" pitchFamily="34" charset="0"/>
              <a:cs typeface="Arial" pitchFamily="34" charset="0"/>
            </a:endParaRPr>
          </a:p>
          <a:p>
            <a:pPr marL="803275" lvl="1" indent="-260350">
              <a:lnSpc>
                <a:spcPct val="100000"/>
              </a:lnSpc>
              <a:buSzPct val="100000"/>
              <a:buFont typeface="Arial"/>
              <a:buChar char="–"/>
            </a:pPr>
            <a:r>
              <a:rPr lang="hr-HR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dodatna edukacija – po nekoliko puta godišnje s dobavljačima kemijskih sredstava i opreme i sl.</a:t>
            </a:r>
            <a:endParaRPr sz="2200" dirty="0">
              <a:latin typeface="Arial" pitchFamily="34" charset="0"/>
              <a:cs typeface="Arial" pitchFamily="34" charset="0"/>
            </a:endParaRPr>
          </a:p>
          <a:p>
            <a:pPr marL="271463" indent="-271463">
              <a:lnSpc>
                <a:spcPct val="100000"/>
              </a:lnSpc>
              <a:spcBef>
                <a:spcPts val="600"/>
              </a:spcBef>
              <a:buFont typeface="Arial"/>
              <a:buChar char="•"/>
            </a:pPr>
            <a:r>
              <a:rPr lang="hr-HR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Mogućnost napredovanja, edukacije, bonusi…</a:t>
            </a:r>
            <a:endParaRPr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CustomShape 1"/>
          <p:cNvSpPr/>
          <p:nvPr/>
        </p:nvSpPr>
        <p:spPr>
          <a:xfrm>
            <a:off x="457200" y="2239920"/>
            <a:ext cx="8228160" cy="4429440"/>
          </a:xfrm>
          <a:prstGeom prst="rect">
            <a:avLst/>
          </a:prstGeom>
          <a:noFill/>
          <a:ln>
            <a:noFill/>
          </a:ln>
        </p:spPr>
      </p:sp>
      <p:sp>
        <p:nvSpPr>
          <p:cNvPr id="121" name="CustomShape 2"/>
          <p:cNvSpPr/>
          <p:nvPr/>
        </p:nvSpPr>
        <p:spPr>
          <a:xfrm>
            <a:off x="374760" y="1041480"/>
            <a:ext cx="8228160" cy="4429080"/>
          </a:xfrm>
          <a:prstGeom prst="rect">
            <a:avLst/>
          </a:prstGeom>
          <a:noFill/>
          <a:ln>
            <a:noFill/>
          </a:ln>
        </p:spPr>
      </p:sp>
      <p:sp>
        <p:nvSpPr>
          <p:cNvPr id="122" name="CustomShape 3"/>
          <p:cNvSpPr/>
          <p:nvPr/>
        </p:nvSpPr>
        <p:spPr>
          <a:xfrm>
            <a:off x="457560" y="936000"/>
            <a:ext cx="8227800" cy="718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r>
              <a:rPr lang="hr-HR" sz="3200" b="1" dirty="0">
                <a:solidFill>
                  <a:srgbClr val="000000"/>
                </a:solidFill>
              </a:rPr>
              <a:t>Razvoj tržišta</a:t>
            </a:r>
            <a:endParaRPr sz="3200"/>
          </a:p>
        </p:txBody>
      </p:sp>
      <p:sp>
        <p:nvSpPr>
          <p:cNvPr id="123" name="CustomShape 4"/>
          <p:cNvSpPr/>
          <p:nvPr/>
        </p:nvSpPr>
        <p:spPr>
          <a:xfrm>
            <a:off x="457560" y="1600560"/>
            <a:ext cx="8227800" cy="45241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71463" indent="-271463">
              <a:lnSpc>
                <a:spcPct val="100000"/>
              </a:lnSpc>
              <a:spcBef>
                <a:spcPts val="600"/>
              </a:spcBef>
              <a:buFont typeface="Arial"/>
              <a:buChar char="•"/>
            </a:pPr>
            <a:r>
              <a:rPr lang="hr-HR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Nova zapošljavanja u sektoru, direktna i indirektna</a:t>
            </a:r>
            <a:endParaRPr sz="2400">
              <a:latin typeface="Arial" pitchFamily="34" charset="0"/>
              <a:cs typeface="Arial" pitchFamily="34" charset="0"/>
            </a:endParaRPr>
          </a:p>
          <a:p>
            <a:pPr marL="271463" indent="-271463">
              <a:lnSpc>
                <a:spcPct val="100000"/>
              </a:lnSpc>
              <a:spcBef>
                <a:spcPts val="600"/>
              </a:spcBef>
              <a:buFont typeface="Arial"/>
              <a:buChar char="•"/>
            </a:pPr>
            <a:r>
              <a:rPr lang="hr-HR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Razvoj tržišta upravljanja imovinom – potencijal novih velikih ušteda u privatnom i državnom sektoru, razvoj IT podrške i dr.</a:t>
            </a:r>
            <a:endParaRPr sz="2400">
              <a:latin typeface="Arial" pitchFamily="34" charset="0"/>
              <a:cs typeface="Arial" pitchFamily="34" charset="0"/>
            </a:endParaRPr>
          </a:p>
          <a:p>
            <a:pPr marL="271463" indent="-271463">
              <a:lnSpc>
                <a:spcPct val="100000"/>
              </a:lnSpc>
              <a:spcBef>
                <a:spcPts val="600"/>
              </a:spcBef>
              <a:buFont typeface="Arial"/>
              <a:buChar char="•"/>
            </a:pPr>
            <a:r>
              <a:rPr lang="hr-HR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Izvozni potencijal znanja i rješenja u regiju</a:t>
            </a:r>
            <a:endParaRPr sz="24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CustomShape 1"/>
          <p:cNvSpPr/>
          <p:nvPr/>
        </p:nvSpPr>
        <p:spPr>
          <a:xfrm>
            <a:off x="457200" y="2239920"/>
            <a:ext cx="8228160" cy="4429440"/>
          </a:xfrm>
          <a:prstGeom prst="rect">
            <a:avLst/>
          </a:prstGeom>
          <a:noFill/>
          <a:ln>
            <a:noFill/>
          </a:ln>
        </p:spPr>
      </p:sp>
      <p:sp>
        <p:nvSpPr>
          <p:cNvPr id="125" name="CustomShape 2"/>
          <p:cNvSpPr/>
          <p:nvPr/>
        </p:nvSpPr>
        <p:spPr>
          <a:xfrm>
            <a:off x="374760" y="1041480"/>
            <a:ext cx="8228160" cy="4429080"/>
          </a:xfrm>
          <a:prstGeom prst="rect">
            <a:avLst/>
          </a:prstGeom>
          <a:noFill/>
          <a:ln>
            <a:noFill/>
          </a:ln>
        </p:spPr>
      </p:sp>
      <p:sp>
        <p:nvSpPr>
          <p:cNvPr id="126" name="CustomShape 3"/>
          <p:cNvSpPr/>
          <p:nvPr/>
        </p:nvSpPr>
        <p:spPr>
          <a:xfrm>
            <a:off x="457560" y="936000"/>
            <a:ext cx="8227800" cy="718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r>
              <a:rPr lang="hr-HR" sz="3200" b="1" dirty="0">
                <a:solidFill>
                  <a:srgbClr val="000000"/>
                </a:solidFill>
              </a:rPr>
              <a:t>Uspješni model izdvajanja iz EU</a:t>
            </a:r>
            <a:endParaRPr sz="3200"/>
          </a:p>
        </p:txBody>
      </p:sp>
      <p:sp>
        <p:nvSpPr>
          <p:cNvPr id="127" name="CustomShape 4"/>
          <p:cNvSpPr/>
          <p:nvPr/>
        </p:nvSpPr>
        <p:spPr>
          <a:xfrm>
            <a:off x="457560" y="1500174"/>
            <a:ext cx="8227800" cy="4879386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71463" indent="-271463">
              <a:lnSpc>
                <a:spcPct val="100000"/>
              </a:lnSpc>
              <a:spcBef>
                <a:spcPts val="600"/>
              </a:spcBef>
              <a:buFont typeface="Arial"/>
              <a:buChar char="•"/>
            </a:pPr>
            <a:r>
              <a:rPr lang="hr-HR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Italija (2000.g.) – koraci u izdvajanju:</a:t>
            </a:r>
            <a:endParaRPr dirty="0">
              <a:latin typeface="Arial" pitchFamily="34" charset="0"/>
              <a:cs typeface="Arial" pitchFamily="34" charset="0"/>
            </a:endParaRPr>
          </a:p>
          <a:p>
            <a:pPr marL="622300" lvl="1" indent="-260350">
              <a:lnSpc>
                <a:spcPct val="100000"/>
              </a:lnSpc>
              <a:spcBef>
                <a:spcPts val="600"/>
              </a:spcBef>
              <a:buFont typeface="Calibri"/>
              <a:buAutoNum type="arabicPeriod"/>
            </a:pPr>
            <a:r>
              <a:rPr lang="hr-HR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Analiza facility sektora kao podloga za izradu podzakonskog akta koji definira model izdvajanja</a:t>
            </a:r>
            <a:endParaRPr dirty="0">
              <a:latin typeface="Arial" pitchFamily="34" charset="0"/>
              <a:cs typeface="Arial" pitchFamily="34" charset="0"/>
            </a:endParaRPr>
          </a:p>
          <a:p>
            <a:pPr marL="622300" lvl="1" indent="-260350">
              <a:lnSpc>
                <a:spcPct val="100000"/>
              </a:lnSpc>
              <a:spcBef>
                <a:spcPts val="600"/>
              </a:spcBef>
              <a:buFont typeface="Calibri"/>
              <a:buAutoNum type="arabicPeriod"/>
            </a:pPr>
            <a:r>
              <a:rPr lang="hr-HR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Sporazum Vlade i sindikata definira zadržavanje svih stečenih prava zaposlenih na 5 godina</a:t>
            </a:r>
            <a:endParaRPr dirty="0">
              <a:latin typeface="Arial" pitchFamily="34" charset="0"/>
              <a:cs typeface="Arial" pitchFamily="34" charset="0"/>
            </a:endParaRPr>
          </a:p>
          <a:p>
            <a:pPr marL="622300" lvl="1" indent="-260350">
              <a:lnSpc>
                <a:spcPct val="100000"/>
              </a:lnSpc>
              <a:spcBef>
                <a:spcPts val="600"/>
              </a:spcBef>
              <a:buFont typeface="Calibri"/>
              <a:buAutoNum type="arabicPeriod"/>
            </a:pPr>
            <a:r>
              <a:rPr lang="hr-HR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Zajednički sporazum Vlade, sindikata i poslodavaca o poštivanju modela izdvajanja </a:t>
            </a:r>
            <a:endParaRPr dirty="0">
              <a:latin typeface="Arial" pitchFamily="34" charset="0"/>
              <a:cs typeface="Arial" pitchFamily="34" charset="0"/>
            </a:endParaRPr>
          </a:p>
          <a:p>
            <a:pPr marL="893763" lvl="2" indent="-271463">
              <a:lnSpc>
                <a:spcPct val="100000"/>
              </a:lnSpc>
              <a:buFont typeface="Arial"/>
              <a:buChar char="•"/>
            </a:pPr>
            <a:r>
              <a:rPr lang="hr-H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poduzetnici su udruženi u konzorcij, </a:t>
            </a:r>
            <a:r>
              <a:rPr lang="hr-HR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sporazum </a:t>
            </a:r>
            <a:r>
              <a:rPr lang="hr-H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potpisuje udruga poslodavaca</a:t>
            </a:r>
            <a:endParaRPr sz="1600" dirty="0">
              <a:latin typeface="Arial" pitchFamily="34" charset="0"/>
              <a:cs typeface="Arial" pitchFamily="34" charset="0"/>
            </a:endParaRPr>
          </a:p>
          <a:p>
            <a:pPr marL="893763" lvl="2" indent="-271463">
              <a:lnSpc>
                <a:spcPct val="100000"/>
              </a:lnSpc>
              <a:buFont typeface="Arial"/>
              <a:buChar char="•"/>
            </a:pPr>
            <a:r>
              <a:rPr lang="hr-H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predviđeni su minimalni tehnički i financijski uvjeti za sudjelovanje</a:t>
            </a:r>
            <a:endParaRPr sz="1600" dirty="0">
              <a:latin typeface="Arial" pitchFamily="34" charset="0"/>
              <a:cs typeface="Arial" pitchFamily="34" charset="0"/>
            </a:endParaRPr>
          </a:p>
          <a:p>
            <a:pPr marL="893763" lvl="2" indent="-271463">
              <a:lnSpc>
                <a:spcPct val="100000"/>
              </a:lnSpc>
              <a:buFont typeface="Arial"/>
              <a:buChar char="•"/>
            </a:pPr>
            <a:r>
              <a:rPr lang="hr-H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 izdvajanje se </a:t>
            </a:r>
            <a:r>
              <a:rPr lang="hr-HR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ide </a:t>
            </a:r>
            <a:r>
              <a:rPr lang="hr-H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kroz sustav javne </a:t>
            </a:r>
            <a:r>
              <a:rPr lang="hr-HR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nabave uz pretkvalifikaciju nakon koje svaka </a:t>
            </a:r>
            <a:r>
              <a:rPr lang="hr-H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ustanova sukladno okvirnom ugovoru poziva </a:t>
            </a:r>
            <a:r>
              <a:rPr lang="hr-HR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članice konzorcija </a:t>
            </a:r>
            <a:r>
              <a:rPr lang="hr-H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 nadmetanje i sklapa pojedinačne ugovore na 5 godina</a:t>
            </a:r>
            <a:endParaRPr sz="1600" dirty="0">
              <a:latin typeface="Arial" pitchFamily="34" charset="0"/>
              <a:cs typeface="Arial" pitchFamily="34" charset="0"/>
            </a:endParaRPr>
          </a:p>
          <a:p>
            <a:pPr marL="622300" lvl="1" indent="-260350">
              <a:lnSpc>
                <a:spcPct val="100000"/>
              </a:lnSpc>
              <a:spcBef>
                <a:spcPts val="600"/>
              </a:spcBef>
              <a:buFont typeface="Calibri"/>
              <a:buAutoNum type="arabicPeriod"/>
            </a:pPr>
            <a:r>
              <a:rPr lang="hr-HR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Model plaćanja – prvo naplata prema broju preuzetih ljudi, sada po kvadratu. Država se u prvih 5 godina odrekla dijela doprinosa na preuzete </a:t>
            </a:r>
            <a:r>
              <a:rPr lang="hr-HR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zaposlenike</a:t>
            </a:r>
            <a:endParaRPr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CustomShape 1"/>
          <p:cNvSpPr/>
          <p:nvPr/>
        </p:nvSpPr>
        <p:spPr>
          <a:xfrm>
            <a:off x="457200" y="2239920"/>
            <a:ext cx="8228160" cy="4429440"/>
          </a:xfrm>
          <a:prstGeom prst="rect">
            <a:avLst/>
          </a:prstGeom>
          <a:noFill/>
          <a:ln>
            <a:noFill/>
          </a:ln>
        </p:spPr>
      </p:sp>
      <p:sp>
        <p:nvSpPr>
          <p:cNvPr id="129" name="CustomShape 2"/>
          <p:cNvSpPr/>
          <p:nvPr/>
        </p:nvSpPr>
        <p:spPr>
          <a:xfrm>
            <a:off x="374760" y="1041480"/>
            <a:ext cx="8228160" cy="4429080"/>
          </a:xfrm>
          <a:prstGeom prst="rect">
            <a:avLst/>
          </a:prstGeom>
          <a:noFill/>
          <a:ln>
            <a:noFill/>
          </a:ln>
        </p:spPr>
      </p:sp>
      <p:sp>
        <p:nvSpPr>
          <p:cNvPr id="130" name="CustomShape 3"/>
          <p:cNvSpPr/>
          <p:nvPr/>
        </p:nvSpPr>
        <p:spPr>
          <a:xfrm>
            <a:off x="457560" y="936000"/>
            <a:ext cx="8227800" cy="718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r>
              <a:rPr lang="hr-HR" sz="3200" b="1" dirty="0">
                <a:solidFill>
                  <a:srgbClr val="000000"/>
                </a:solidFill>
              </a:rPr>
              <a:t>Primjer loše prakse iz EU</a:t>
            </a:r>
            <a:endParaRPr sz="3200"/>
          </a:p>
        </p:txBody>
      </p:sp>
      <p:sp>
        <p:nvSpPr>
          <p:cNvPr id="131" name="CustomShape 4"/>
          <p:cNvSpPr/>
          <p:nvPr/>
        </p:nvSpPr>
        <p:spPr>
          <a:xfrm>
            <a:off x="457560" y="1600560"/>
            <a:ext cx="8227800" cy="45241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71463" indent="-271463">
              <a:lnSpc>
                <a:spcPct val="100000"/>
              </a:lnSpc>
              <a:spcBef>
                <a:spcPts val="600"/>
              </a:spcBef>
              <a:buFont typeface="Arial"/>
              <a:buChar char="•"/>
            </a:pPr>
            <a:r>
              <a:rPr lang="hr-HR" sz="22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Škotska i Wales (80-tih godina</a:t>
            </a:r>
            <a:r>
              <a:rPr lang="hr-HR" sz="22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):</a:t>
            </a:r>
            <a:endParaRPr sz="2200" b="1">
              <a:latin typeface="Arial" pitchFamily="34" charset="0"/>
              <a:cs typeface="Arial" pitchFamily="34" charset="0"/>
            </a:endParaRPr>
          </a:p>
          <a:p>
            <a:pPr marL="803275" lvl="1" indent="-260350">
              <a:lnSpc>
                <a:spcPct val="100000"/>
              </a:lnSpc>
              <a:spcBef>
                <a:spcPts val="600"/>
              </a:spcBef>
              <a:buSzPct val="100000"/>
              <a:buFont typeface="Arial"/>
              <a:buChar char="–"/>
            </a:pPr>
            <a:r>
              <a:rPr lang="hr-HR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proces izdvajanja je bio vezan uz veliki investicijski ciklus u bolnice po sustavu JPP-a – privatnici financirali ulaganja, država unajmljivala objekte i uslugu</a:t>
            </a:r>
            <a:endParaRPr sz="2200">
              <a:latin typeface="Arial" pitchFamily="34" charset="0"/>
              <a:cs typeface="Arial" pitchFamily="34" charset="0"/>
            </a:endParaRPr>
          </a:p>
          <a:p>
            <a:pPr marL="803275" lvl="1" indent="-260350">
              <a:lnSpc>
                <a:spcPct val="100000"/>
              </a:lnSpc>
              <a:spcBef>
                <a:spcPts val="600"/>
              </a:spcBef>
              <a:buSzPct val="100000"/>
              <a:buFont typeface="Arial"/>
              <a:buChar char="–"/>
            </a:pPr>
            <a:r>
              <a:rPr lang="hr-HR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 tom procesu su tzv. TUPE direktivom jamčena sva stečena prava zaposlenih bez roka trajanja</a:t>
            </a:r>
            <a:endParaRPr sz="2200">
              <a:latin typeface="Arial" pitchFamily="34" charset="0"/>
              <a:cs typeface="Arial" pitchFamily="34" charset="0"/>
            </a:endParaRPr>
          </a:p>
          <a:p>
            <a:pPr marL="803275" lvl="1" indent="-260350">
              <a:lnSpc>
                <a:spcPct val="100000"/>
              </a:lnSpc>
              <a:spcBef>
                <a:spcPts val="600"/>
              </a:spcBef>
              <a:buSzPct val="100000"/>
              <a:buFont typeface="Arial"/>
              <a:buChar char="–"/>
            </a:pPr>
            <a:r>
              <a:rPr lang="hr-HR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 prirodnim odljevom i novim zapošljavanjem došlo je do razlika u pravima „starih” i „novih” zaposlenika – loša radna atmosfera, pad kvalitete usluge</a:t>
            </a:r>
            <a:endParaRPr sz="2200">
              <a:latin typeface="Arial" pitchFamily="34" charset="0"/>
              <a:cs typeface="Arial" pitchFamily="34" charset="0"/>
            </a:endParaRPr>
          </a:p>
          <a:p>
            <a:pPr marL="803275" lvl="1" indent="-260350">
              <a:lnSpc>
                <a:spcPct val="100000"/>
              </a:lnSpc>
              <a:spcBef>
                <a:spcPts val="600"/>
              </a:spcBef>
              <a:buSzPct val="100000"/>
              <a:buFont typeface="Arial"/>
              <a:buChar char="–"/>
            </a:pPr>
            <a:r>
              <a:rPr lang="hr-HR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pokušaji rješenja </a:t>
            </a:r>
            <a:r>
              <a:rPr lang="hr-HR" sz="2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dodatno su zakomplicirali </a:t>
            </a:r>
            <a:r>
              <a:rPr lang="hr-HR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sustav koji je </a:t>
            </a:r>
            <a:r>
              <a:rPr lang="hr-HR" sz="2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postao </a:t>
            </a:r>
            <a:r>
              <a:rPr lang="hr-HR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neodrživ</a:t>
            </a:r>
            <a:endParaRPr sz="22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1"/>
          <p:cNvSpPr/>
          <p:nvPr/>
        </p:nvSpPr>
        <p:spPr>
          <a:xfrm>
            <a:off x="457200" y="2239920"/>
            <a:ext cx="8228160" cy="4429440"/>
          </a:xfrm>
          <a:prstGeom prst="rect">
            <a:avLst/>
          </a:prstGeom>
          <a:noFill/>
          <a:ln>
            <a:noFill/>
          </a:ln>
        </p:spPr>
      </p:sp>
      <p:sp>
        <p:nvSpPr>
          <p:cNvPr id="133" name="CustomShape 2"/>
          <p:cNvSpPr/>
          <p:nvPr/>
        </p:nvSpPr>
        <p:spPr>
          <a:xfrm>
            <a:off x="374760" y="1041480"/>
            <a:ext cx="8228160" cy="4429080"/>
          </a:xfrm>
          <a:prstGeom prst="rect">
            <a:avLst/>
          </a:prstGeom>
          <a:noFill/>
          <a:ln>
            <a:noFill/>
          </a:ln>
        </p:spPr>
      </p:sp>
      <p:sp>
        <p:nvSpPr>
          <p:cNvPr id="134" name="CustomShape 3"/>
          <p:cNvSpPr/>
          <p:nvPr/>
        </p:nvSpPr>
        <p:spPr>
          <a:xfrm>
            <a:off x="285720" y="1600560"/>
            <a:ext cx="8715436" cy="4828836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hr-HR" sz="6600" b="1" dirty="0">
                <a:solidFill>
                  <a:srgbClr val="000000"/>
                </a:solidFill>
              </a:rPr>
              <a:t>Zahvaljujemo </a:t>
            </a:r>
            <a:endParaRPr lang="hr-HR" sz="6600" b="1" dirty="0" smtClean="0">
              <a:solidFill>
                <a:srgbClr val="000000"/>
              </a:solidFill>
            </a:endParaRPr>
          </a:p>
          <a:p>
            <a:pPr algn="ctr">
              <a:lnSpc>
                <a:spcPct val="100000"/>
              </a:lnSpc>
            </a:pPr>
            <a:r>
              <a:rPr lang="hr-HR" sz="6600" b="1" dirty="0" smtClean="0">
                <a:solidFill>
                  <a:srgbClr val="000000"/>
                </a:solidFill>
              </a:rPr>
              <a:t>na </a:t>
            </a:r>
            <a:r>
              <a:rPr lang="hr-HR" sz="6600" b="1" dirty="0">
                <a:solidFill>
                  <a:srgbClr val="000000"/>
                </a:solidFill>
              </a:rPr>
              <a:t>pažnji!</a:t>
            </a:r>
            <a:endParaRPr sz="6600" b="1"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</a:pPr>
            <a:endParaRPr lang="hr-HR" dirty="0" smtClean="0"/>
          </a:p>
          <a:p>
            <a:pPr>
              <a:lnSpc>
                <a:spcPct val="100000"/>
              </a:lnSpc>
            </a:pPr>
            <a:endParaRPr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hr-HR" sz="1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Ines Vodanović, predsjednica HUP-Koordinacije poduzeća iz uslužnih djelatnosti</a:t>
            </a:r>
            <a:endParaRPr sz="16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hr-H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ines.vodanovic@strabag.com</a:t>
            </a:r>
            <a:endParaRPr sz="16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hr-HR" sz="1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Sadmir Hošić, zamjenik predsjednice HUP-Koordinacije poduzeća iz uslužnih djelatnosti</a:t>
            </a:r>
            <a:endParaRPr sz="16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hr-H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shosic@harmonija-usluge.com</a:t>
            </a:r>
            <a:endParaRPr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CustomShape 1"/>
          <p:cNvSpPr/>
          <p:nvPr/>
        </p:nvSpPr>
        <p:spPr>
          <a:xfrm>
            <a:off x="457200" y="2239920"/>
            <a:ext cx="8228160" cy="4429440"/>
          </a:xfrm>
          <a:prstGeom prst="rect">
            <a:avLst/>
          </a:prstGeom>
          <a:noFill/>
          <a:ln>
            <a:noFill/>
          </a:ln>
        </p:spPr>
      </p:sp>
      <p:sp>
        <p:nvSpPr>
          <p:cNvPr id="85" name="CustomShape 2"/>
          <p:cNvSpPr/>
          <p:nvPr/>
        </p:nvSpPr>
        <p:spPr>
          <a:xfrm>
            <a:off x="374760" y="1041480"/>
            <a:ext cx="8228160" cy="4429080"/>
          </a:xfrm>
          <a:prstGeom prst="rect">
            <a:avLst/>
          </a:prstGeom>
          <a:noFill/>
          <a:ln>
            <a:noFill/>
          </a:ln>
        </p:spPr>
      </p:sp>
      <p:sp>
        <p:nvSpPr>
          <p:cNvPr id="86" name="CustomShape 3"/>
          <p:cNvSpPr/>
          <p:nvPr/>
        </p:nvSpPr>
        <p:spPr>
          <a:xfrm>
            <a:off x="285720" y="936000"/>
            <a:ext cx="8715436" cy="718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hr-HR" sz="2700" b="1" dirty="0">
                <a:solidFill>
                  <a:srgbClr val="000000"/>
                </a:solidFill>
              </a:rPr>
              <a:t>O HUP-Koordinaciji poduzeća iz uslužnih djelatnosti</a:t>
            </a:r>
            <a:endParaRPr sz="2700"/>
          </a:p>
        </p:txBody>
      </p:sp>
      <p:sp>
        <p:nvSpPr>
          <p:cNvPr id="87" name="CustomShape 4"/>
          <p:cNvSpPr/>
          <p:nvPr/>
        </p:nvSpPr>
        <p:spPr>
          <a:xfrm>
            <a:off x="457560" y="1600560"/>
            <a:ext cx="8227800" cy="45241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71463" indent="-271463">
              <a:lnSpc>
                <a:spcPct val="100000"/>
              </a:lnSpc>
              <a:spcBef>
                <a:spcPts val="600"/>
              </a:spcBef>
              <a:buFont typeface="Arial"/>
              <a:buChar char="•"/>
            </a:pPr>
            <a:r>
              <a:rPr lang="hr-HR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Jedino </a:t>
            </a:r>
            <a:r>
              <a:rPr lang="hr-HR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relevantno udruženje poduzeća iz sektora uslužnih </a:t>
            </a:r>
            <a:r>
              <a:rPr lang="hr-HR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djelatnosti</a:t>
            </a:r>
            <a:r>
              <a:rPr lang="hr-HR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:</a:t>
            </a:r>
            <a:endParaRPr sz="2000" dirty="0">
              <a:latin typeface="Arial" pitchFamily="34" charset="0"/>
              <a:cs typeface="Arial" pitchFamily="34" charset="0"/>
            </a:endParaRPr>
          </a:p>
          <a:p>
            <a:pPr marL="803275" lvl="1" indent="-260350">
              <a:lnSpc>
                <a:spcPct val="100000"/>
              </a:lnSpc>
              <a:buSzPct val="100000"/>
              <a:buFont typeface="Segoe UI"/>
              <a:buChar char="‒"/>
            </a:pPr>
            <a:r>
              <a:rPr lang="hr-HR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članice </a:t>
            </a:r>
            <a:r>
              <a:rPr lang="hr-HR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čine 80 posto tog segmenta tržišta</a:t>
            </a:r>
            <a:endParaRPr dirty="0">
              <a:latin typeface="Arial" pitchFamily="34" charset="0"/>
              <a:cs typeface="Arial" pitchFamily="34" charset="0"/>
            </a:endParaRPr>
          </a:p>
          <a:p>
            <a:pPr marL="803275" lvl="1" indent="-260350">
              <a:lnSpc>
                <a:spcPct val="100000"/>
              </a:lnSpc>
              <a:buSzPct val="100000"/>
              <a:buFont typeface="Segoe UI"/>
              <a:buChar char="‒"/>
            </a:pPr>
            <a:r>
              <a:rPr lang="hr-HR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ukupno </a:t>
            </a:r>
            <a:r>
              <a:rPr lang="hr-HR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imaju više od 5000 zaposlenih</a:t>
            </a:r>
            <a:endParaRPr dirty="0">
              <a:latin typeface="Arial" pitchFamily="34" charset="0"/>
              <a:cs typeface="Arial" pitchFamily="34" charset="0"/>
            </a:endParaRPr>
          </a:p>
          <a:p>
            <a:pPr marL="803275" lvl="1" indent="-260350">
              <a:lnSpc>
                <a:spcPct val="100000"/>
              </a:lnSpc>
              <a:buSzPct val="100000"/>
              <a:buFont typeface="Segoe UI"/>
              <a:buChar char="‒"/>
            </a:pPr>
            <a:r>
              <a:rPr lang="hr-HR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ostvaruju </a:t>
            </a:r>
            <a:r>
              <a:rPr lang="hr-HR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više od 500 milijuna kuna prometa godišnje</a:t>
            </a:r>
            <a:endParaRPr dirty="0">
              <a:latin typeface="Arial" pitchFamily="34" charset="0"/>
              <a:cs typeface="Arial" pitchFamily="34" charset="0"/>
            </a:endParaRPr>
          </a:p>
          <a:p>
            <a:pPr marL="803275" lvl="1" indent="-260350">
              <a:lnSpc>
                <a:spcPct val="100000"/>
              </a:lnSpc>
              <a:buSzPct val="100000"/>
              <a:buFont typeface="Segoe UI"/>
              <a:buChar char="‒"/>
            </a:pPr>
            <a:r>
              <a:rPr lang="hr-HR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posluju </a:t>
            </a:r>
            <a:r>
              <a:rPr lang="hr-HR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uspješno s kontinuiranim rastom prometa</a:t>
            </a:r>
            <a:endParaRPr dirty="0">
              <a:latin typeface="Arial" pitchFamily="34" charset="0"/>
              <a:cs typeface="Arial" pitchFamily="34" charset="0"/>
            </a:endParaRPr>
          </a:p>
          <a:p>
            <a:pPr marL="271463" indent="-271463">
              <a:lnSpc>
                <a:spcPct val="100000"/>
              </a:lnSpc>
              <a:spcBef>
                <a:spcPts val="600"/>
              </a:spcBef>
              <a:buFont typeface="Arial"/>
              <a:buChar char="•"/>
            </a:pPr>
            <a:r>
              <a:rPr lang="hr-HR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Članice </a:t>
            </a:r>
            <a:r>
              <a:rPr lang="hr-HR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HUP-Koordinacije uspješno su realizirale sve veće procese izdvajanja </a:t>
            </a:r>
            <a:r>
              <a:rPr lang="hr-HR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uslužnih djelatnosti </a:t>
            </a:r>
            <a:r>
              <a:rPr lang="hr-HR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na domaćem tržištu, i u javnom i u privatnom sektoru</a:t>
            </a:r>
            <a:endParaRPr sz="2000" dirty="0">
              <a:latin typeface="Arial" pitchFamily="34" charset="0"/>
              <a:cs typeface="Arial" pitchFamily="34" charset="0"/>
            </a:endParaRPr>
          </a:p>
          <a:p>
            <a:pPr marL="271463" indent="-271463">
              <a:lnSpc>
                <a:spcPct val="100000"/>
              </a:lnSpc>
              <a:spcBef>
                <a:spcPts val="600"/>
              </a:spcBef>
              <a:buFont typeface="Arial"/>
              <a:buChar char="•"/>
            </a:pPr>
            <a:r>
              <a:rPr lang="hr-HR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Kontinuirano </a:t>
            </a:r>
            <a:r>
              <a:rPr lang="hr-HR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ulaganje u opremu, djelatnike i kvalitetu – članice HUP-Koordinacije imaju međunarodne certifikate: ISO 9001:2008, ISO 14001:2004, ISO 18001:2007 (i HACCP)</a:t>
            </a:r>
            <a:endParaRPr sz="2000" dirty="0">
              <a:latin typeface="Arial" pitchFamily="34" charset="0"/>
              <a:cs typeface="Arial" pitchFamily="34" charset="0"/>
            </a:endParaRPr>
          </a:p>
          <a:p>
            <a:pPr marL="271463" indent="-271463">
              <a:lnSpc>
                <a:spcPct val="100000"/>
              </a:lnSpc>
              <a:spcBef>
                <a:spcPts val="600"/>
              </a:spcBef>
              <a:buFont typeface="Arial"/>
              <a:buChar char="•"/>
            </a:pPr>
            <a:r>
              <a:rPr lang="hr-HR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Know-how </a:t>
            </a:r>
            <a:r>
              <a:rPr lang="hr-HR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 iskustvo u optimalizaciji radnih procesa, standardiziranju kvalitete, izboru najučinkovitije opreme i metoda rada i sl</a:t>
            </a:r>
            <a:r>
              <a:rPr lang="hr-HR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hr-HR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	</a:t>
            </a:r>
            <a:endParaRPr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CustomShape 1"/>
          <p:cNvSpPr/>
          <p:nvPr/>
        </p:nvSpPr>
        <p:spPr>
          <a:xfrm>
            <a:off x="457200" y="2239920"/>
            <a:ext cx="8228160" cy="4429440"/>
          </a:xfrm>
          <a:prstGeom prst="rect">
            <a:avLst/>
          </a:prstGeom>
          <a:noFill/>
          <a:ln>
            <a:noFill/>
          </a:ln>
        </p:spPr>
      </p:sp>
      <p:sp>
        <p:nvSpPr>
          <p:cNvPr id="89" name="CustomShape 2"/>
          <p:cNvSpPr/>
          <p:nvPr/>
        </p:nvSpPr>
        <p:spPr>
          <a:xfrm>
            <a:off x="374760" y="1041480"/>
            <a:ext cx="8228160" cy="4429080"/>
          </a:xfrm>
          <a:prstGeom prst="rect">
            <a:avLst/>
          </a:prstGeom>
          <a:noFill/>
          <a:ln>
            <a:noFill/>
          </a:ln>
        </p:spPr>
      </p:sp>
      <p:sp>
        <p:nvSpPr>
          <p:cNvPr id="90" name="CustomShape 3"/>
          <p:cNvSpPr/>
          <p:nvPr/>
        </p:nvSpPr>
        <p:spPr>
          <a:xfrm>
            <a:off x="357158" y="936000"/>
            <a:ext cx="8572560" cy="718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r>
              <a:rPr lang="hr-HR" sz="2700" b="1" dirty="0" smtClean="0">
                <a:solidFill>
                  <a:srgbClr val="000000"/>
                </a:solidFill>
              </a:rPr>
              <a:t>Iskustvo </a:t>
            </a:r>
            <a:r>
              <a:rPr lang="hr-HR" sz="2700" b="1" dirty="0">
                <a:solidFill>
                  <a:srgbClr val="000000"/>
                </a:solidFill>
              </a:rPr>
              <a:t>izdvajanja </a:t>
            </a:r>
            <a:r>
              <a:rPr lang="hr-HR" sz="2700" b="1" dirty="0" smtClean="0">
                <a:solidFill>
                  <a:srgbClr val="000000"/>
                </a:solidFill>
              </a:rPr>
              <a:t>uslužnih djelatnosti </a:t>
            </a:r>
            <a:r>
              <a:rPr lang="hr-HR" sz="2700" b="1" dirty="0">
                <a:solidFill>
                  <a:srgbClr val="000000"/>
                </a:solidFill>
              </a:rPr>
              <a:t>u RH (1/2)</a:t>
            </a:r>
            <a:endParaRPr sz="2700" dirty="0"/>
          </a:p>
        </p:txBody>
      </p:sp>
      <p:sp>
        <p:nvSpPr>
          <p:cNvPr id="91" name="CustomShape 4"/>
          <p:cNvSpPr/>
          <p:nvPr/>
        </p:nvSpPr>
        <p:spPr>
          <a:xfrm>
            <a:off x="457560" y="1600560"/>
            <a:ext cx="8227800" cy="4828836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71463" indent="-271463">
              <a:lnSpc>
                <a:spcPct val="100000"/>
              </a:lnSpc>
              <a:buFont typeface="Arial"/>
              <a:buChar char="•"/>
            </a:pPr>
            <a:r>
              <a:rPr lang="hr-HR" sz="1400" u="sng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Privatni sektor</a:t>
            </a:r>
            <a:r>
              <a:rPr lang="hr-HR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endParaRPr sz="1400" dirty="0">
              <a:latin typeface="Arial" pitchFamily="34" charset="0"/>
              <a:cs typeface="Arial" pitchFamily="34" charset="0"/>
            </a:endParaRPr>
          </a:p>
          <a:p>
            <a:pPr marL="803275" lvl="1" indent="-260350">
              <a:lnSpc>
                <a:spcPct val="100000"/>
              </a:lnSpc>
              <a:buSzPct val="100000"/>
              <a:buFont typeface="Arial"/>
              <a:buChar char="‒"/>
            </a:pPr>
            <a:r>
              <a:rPr lang="hr-HR" sz="1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Privredna banka Zagreb</a:t>
            </a:r>
            <a:r>
              <a:rPr lang="hr-HR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- odjel čišćenja (1988.)</a:t>
            </a:r>
            <a:endParaRPr sz="1400" dirty="0">
              <a:latin typeface="Arial" pitchFamily="34" charset="0"/>
              <a:cs typeface="Arial" pitchFamily="34" charset="0"/>
            </a:endParaRPr>
          </a:p>
          <a:p>
            <a:pPr marL="803275" lvl="1" indent="-260350">
              <a:lnSpc>
                <a:spcPct val="100000"/>
              </a:lnSpc>
              <a:buSzPct val="100000"/>
              <a:buFont typeface="Arial"/>
              <a:buChar char="‒"/>
            </a:pPr>
            <a:r>
              <a:rPr lang="hr-HR" sz="1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Zagrebačka banka</a:t>
            </a:r>
            <a:r>
              <a:rPr lang="hr-HR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- odjel čišćenja u ZG (1989.), odjel ugostiteljstva-pomoćno osoblje (1992.), odjel zaprimanja i otpreme (1993.), odjele čišćenja u ostatku RH (1994.), odjel tehničkog upravljanja i održavanja (2003.)</a:t>
            </a:r>
            <a:endParaRPr sz="1400" dirty="0">
              <a:latin typeface="Arial" pitchFamily="34" charset="0"/>
              <a:cs typeface="Arial" pitchFamily="34" charset="0"/>
            </a:endParaRPr>
          </a:p>
          <a:p>
            <a:pPr marL="803275" lvl="1" indent="-260350">
              <a:lnSpc>
                <a:spcPct val="100000"/>
              </a:lnSpc>
              <a:buSzPct val="100000"/>
              <a:buFont typeface="Arial"/>
              <a:buChar char="‒"/>
            </a:pPr>
            <a:r>
              <a:rPr lang="hr-HR" sz="1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INA</a:t>
            </a:r>
            <a:r>
              <a:rPr lang="hr-HR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- odjel čišćenja u ZG (2008.), odjeli čišćenja u ostatku RH (2010.), odjel ugostiteljstva (2013.)</a:t>
            </a:r>
            <a:endParaRPr sz="1400" dirty="0">
              <a:latin typeface="Arial" pitchFamily="34" charset="0"/>
              <a:cs typeface="Arial" pitchFamily="34" charset="0"/>
            </a:endParaRPr>
          </a:p>
          <a:p>
            <a:pPr marL="803275" lvl="1" indent="-260350">
              <a:lnSpc>
                <a:spcPct val="100000"/>
              </a:lnSpc>
              <a:buSzPct val="100000"/>
              <a:buFont typeface="Arial"/>
              <a:buChar char="‒"/>
            </a:pPr>
            <a:r>
              <a:rPr lang="hr-HR" sz="1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Podravka</a:t>
            </a:r>
            <a:r>
              <a:rPr lang="hr-HR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– odjel čišćenja i odjel hortikulture (2006.)</a:t>
            </a:r>
            <a:endParaRPr sz="1400" dirty="0">
              <a:latin typeface="Arial" pitchFamily="34" charset="0"/>
              <a:cs typeface="Arial" pitchFamily="34" charset="0"/>
            </a:endParaRPr>
          </a:p>
          <a:p>
            <a:pPr marL="803275" lvl="1" indent="-260350">
              <a:lnSpc>
                <a:spcPct val="100000"/>
              </a:lnSpc>
              <a:buSzPct val="100000"/>
              <a:buFont typeface="Arial"/>
              <a:buChar char="‒"/>
            </a:pPr>
            <a:r>
              <a:rPr lang="hr-HR" sz="1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Hrvatski </a:t>
            </a:r>
            <a:r>
              <a:rPr lang="hr-HR" sz="14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telekom</a:t>
            </a:r>
            <a:r>
              <a:rPr lang="hr-HR" sz="1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r-HR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– odjeli čišćenja, održavanja, ugostiteljstva (2002.)</a:t>
            </a:r>
            <a:endParaRPr sz="1400" dirty="0">
              <a:latin typeface="Arial" pitchFamily="34" charset="0"/>
              <a:cs typeface="Arial" pitchFamily="34" charset="0"/>
            </a:endParaRPr>
          </a:p>
          <a:p>
            <a:pPr marL="803275" lvl="1" indent="-260350">
              <a:lnSpc>
                <a:spcPct val="100000"/>
              </a:lnSpc>
              <a:buSzPct val="100000"/>
              <a:buFont typeface="Arial"/>
              <a:buChar char="‒"/>
            </a:pPr>
            <a:r>
              <a:rPr lang="hr-HR" sz="1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pravni prethodnici Erste&amp;</a:t>
            </a:r>
            <a:r>
              <a:rPr lang="hr-HR" sz="14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Steiermarkische</a:t>
            </a:r>
            <a:r>
              <a:rPr lang="hr-HR" sz="1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banke</a:t>
            </a:r>
            <a:r>
              <a:rPr lang="hr-HR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hr-HR" sz="1400" dirty="0">
                <a:latin typeface="Arial" pitchFamily="34" charset="0"/>
                <a:cs typeface="Arial" pitchFamily="34" charset="0"/>
              </a:rPr>
              <a:t>odjel čišćenja </a:t>
            </a:r>
            <a:r>
              <a:rPr lang="hr-HR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(1998.)</a:t>
            </a:r>
            <a:endParaRPr sz="1400" dirty="0">
              <a:latin typeface="Arial" pitchFamily="34" charset="0"/>
              <a:cs typeface="Arial" pitchFamily="34" charset="0"/>
            </a:endParaRPr>
          </a:p>
          <a:p>
            <a:pPr marL="803275" lvl="1" indent="-260350">
              <a:lnSpc>
                <a:spcPct val="100000"/>
              </a:lnSpc>
              <a:buSzPct val="100000"/>
              <a:buFont typeface="Arial"/>
              <a:buChar char="‒"/>
            </a:pPr>
            <a:r>
              <a:rPr lang="hr-HR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pravni </a:t>
            </a:r>
            <a:r>
              <a:rPr lang="hr-HR" sz="1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prethodnici </a:t>
            </a:r>
            <a:r>
              <a:rPr lang="hr-HR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OTP banke (Nova banka </a:t>
            </a:r>
            <a:r>
              <a:rPr lang="hr-HR" sz="1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 </a:t>
            </a:r>
            <a:r>
              <a:rPr lang="hr-HR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Dubrovačka banka</a:t>
            </a:r>
            <a:r>
              <a:rPr lang="hr-HR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r-HR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hr-HR" sz="1400" dirty="0">
                <a:latin typeface="Arial" pitchFamily="34" charset="0"/>
                <a:cs typeface="Arial" pitchFamily="34" charset="0"/>
              </a:rPr>
              <a:t>odjel čišćenja</a:t>
            </a:r>
            <a:r>
              <a:rPr lang="hr-HR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(2003.)</a:t>
            </a:r>
            <a:endParaRPr sz="1400" dirty="0">
              <a:latin typeface="Arial" pitchFamily="34" charset="0"/>
              <a:cs typeface="Arial" pitchFamily="34" charset="0"/>
            </a:endParaRPr>
          </a:p>
          <a:p>
            <a:pPr marL="803275" lvl="1" indent="-260350">
              <a:lnSpc>
                <a:spcPct val="100000"/>
              </a:lnSpc>
              <a:buSzPct val="100000"/>
              <a:buFont typeface="Arial"/>
              <a:buChar char="‒"/>
            </a:pPr>
            <a:r>
              <a:rPr lang="hr-HR" sz="1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Pliva</a:t>
            </a:r>
            <a:r>
              <a:rPr lang="hr-HR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hr-HR" sz="1400" dirty="0">
                <a:latin typeface="Arial" pitchFamily="34" charset="0"/>
                <a:cs typeface="Arial" pitchFamily="34" charset="0"/>
              </a:rPr>
              <a:t>odjel </a:t>
            </a:r>
            <a:r>
              <a:rPr lang="hr-HR" sz="1400" dirty="0" smtClean="0">
                <a:latin typeface="Arial" pitchFamily="34" charset="0"/>
                <a:cs typeface="Arial" pitchFamily="34" charset="0"/>
              </a:rPr>
              <a:t>čišćenja, odjel ugostiteljstva i urudžbeni </a:t>
            </a:r>
            <a:r>
              <a:rPr lang="hr-HR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(2002.)</a:t>
            </a:r>
            <a:endParaRPr sz="1400" dirty="0">
              <a:latin typeface="Arial" pitchFamily="34" charset="0"/>
              <a:cs typeface="Arial" pitchFamily="34" charset="0"/>
            </a:endParaRPr>
          </a:p>
          <a:p>
            <a:pPr marL="803275" lvl="1" indent="-260350">
              <a:lnSpc>
                <a:spcPct val="100000"/>
              </a:lnSpc>
              <a:buSzPct val="100000"/>
              <a:buFont typeface="Arial"/>
              <a:buChar char="‒"/>
            </a:pPr>
            <a:r>
              <a:rPr lang="hr-HR" sz="1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Ericsson Nikola Tesla</a:t>
            </a:r>
            <a:r>
              <a:rPr lang="hr-HR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hr-HR" sz="1400" dirty="0">
                <a:latin typeface="Arial" pitchFamily="34" charset="0"/>
                <a:cs typeface="Arial" pitchFamily="34" charset="0"/>
              </a:rPr>
              <a:t>odjel </a:t>
            </a:r>
            <a:r>
              <a:rPr lang="hr-HR" sz="1400" dirty="0" smtClean="0">
                <a:latin typeface="Arial" pitchFamily="34" charset="0"/>
                <a:cs typeface="Arial" pitchFamily="34" charset="0"/>
              </a:rPr>
              <a:t>ugostiteljstva </a:t>
            </a:r>
            <a:r>
              <a:rPr lang="hr-HR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(2004.)</a:t>
            </a:r>
            <a:endParaRPr sz="1400" dirty="0">
              <a:latin typeface="Arial" pitchFamily="34" charset="0"/>
              <a:cs typeface="Arial" pitchFamily="34" charset="0"/>
            </a:endParaRPr>
          </a:p>
          <a:p>
            <a:pPr marL="803275" lvl="1" indent="-260350">
              <a:lnSpc>
                <a:spcPct val="100000"/>
              </a:lnSpc>
              <a:buSzPct val="100000"/>
              <a:buFont typeface="Arial"/>
              <a:buChar char="‒"/>
            </a:pPr>
            <a:r>
              <a:rPr lang="hr-HR" sz="1400" b="1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Maistra</a:t>
            </a:r>
            <a:r>
              <a:rPr lang="hr-HR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hr-HR" sz="1400" dirty="0">
                <a:latin typeface="Arial" pitchFamily="34" charset="0"/>
                <a:cs typeface="Arial" pitchFamily="34" charset="0"/>
              </a:rPr>
              <a:t>odjel </a:t>
            </a:r>
            <a:r>
              <a:rPr lang="hr-HR" sz="1400" dirty="0" smtClean="0">
                <a:latin typeface="Arial" pitchFamily="34" charset="0"/>
                <a:cs typeface="Arial" pitchFamily="34" charset="0"/>
              </a:rPr>
              <a:t>čišćenja i održavanje zgrada </a:t>
            </a:r>
            <a:r>
              <a:rPr lang="hr-HR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(2007.)</a:t>
            </a:r>
            <a:endParaRPr sz="1400" dirty="0">
              <a:latin typeface="Arial" pitchFamily="34" charset="0"/>
              <a:cs typeface="Arial" pitchFamily="34" charset="0"/>
            </a:endParaRPr>
          </a:p>
          <a:p>
            <a:pPr marL="803275" lvl="1" indent="-260350">
              <a:lnSpc>
                <a:spcPct val="100000"/>
              </a:lnSpc>
              <a:buSzPct val="100000"/>
              <a:buFont typeface="Arial"/>
              <a:buChar char="‒"/>
            </a:pPr>
            <a:r>
              <a:rPr lang="hr-HR" sz="1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Zvijezda</a:t>
            </a:r>
            <a:r>
              <a:rPr lang="hr-HR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r-HR" sz="1400" dirty="0">
                <a:latin typeface="Arial" pitchFamily="34" charset="0"/>
                <a:cs typeface="Arial" pitchFamily="34" charset="0"/>
              </a:rPr>
              <a:t>– odjel </a:t>
            </a:r>
            <a:r>
              <a:rPr lang="hr-HR" sz="1400" dirty="0" smtClean="0">
                <a:latin typeface="Arial" pitchFamily="34" charset="0"/>
                <a:cs typeface="Arial" pitchFamily="34" charset="0"/>
              </a:rPr>
              <a:t>čišćenja i hortikultura </a:t>
            </a:r>
            <a:r>
              <a:rPr lang="hr-HR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(2012.)</a:t>
            </a:r>
            <a:endParaRPr sz="1400" dirty="0">
              <a:latin typeface="Arial" pitchFamily="34" charset="0"/>
              <a:cs typeface="Arial" pitchFamily="34" charset="0"/>
            </a:endParaRPr>
          </a:p>
          <a:p>
            <a:pPr marL="803275" lvl="1" indent="-260350">
              <a:lnSpc>
                <a:spcPct val="100000"/>
              </a:lnSpc>
              <a:buSzPct val="100000"/>
              <a:buFont typeface="Arial"/>
              <a:buChar char="‒"/>
            </a:pPr>
            <a:r>
              <a:rPr lang="hr-HR" sz="1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Belje</a:t>
            </a:r>
            <a:r>
              <a:rPr lang="hr-HR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hr-HR" sz="1400" dirty="0">
                <a:latin typeface="Arial" pitchFamily="34" charset="0"/>
                <a:cs typeface="Arial" pitchFamily="34" charset="0"/>
              </a:rPr>
              <a:t>odjel čišćenja </a:t>
            </a:r>
            <a:r>
              <a:rPr lang="hr-HR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(2012</a:t>
            </a:r>
            <a:r>
              <a:rPr lang="hr-HR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.)</a:t>
            </a:r>
          </a:p>
          <a:p>
            <a:pPr marL="271463" lvl="1" indent="-271463">
              <a:lnSpc>
                <a:spcPct val="100000"/>
              </a:lnSpc>
              <a:buSzPct val="25000"/>
              <a:buFont typeface="Arial"/>
              <a:buChar char="‒"/>
            </a:pPr>
            <a:endParaRPr sz="1400" dirty="0">
              <a:latin typeface="Arial" pitchFamily="34" charset="0"/>
              <a:cs typeface="Arial" pitchFamily="34" charset="0"/>
            </a:endParaRPr>
          </a:p>
          <a:p>
            <a:pPr marL="271463" indent="-271463">
              <a:lnSpc>
                <a:spcPct val="100000"/>
              </a:lnSpc>
              <a:buFont typeface="Arial"/>
              <a:buChar char="•"/>
            </a:pPr>
            <a:r>
              <a:rPr lang="hr-HR" sz="1400" u="sng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Državni i javni sektor</a:t>
            </a:r>
            <a:endParaRPr sz="1400" dirty="0">
              <a:latin typeface="Arial" pitchFamily="34" charset="0"/>
              <a:cs typeface="Arial" pitchFamily="34" charset="0"/>
            </a:endParaRPr>
          </a:p>
          <a:p>
            <a:pPr marL="803275" lvl="1" indent="-260350">
              <a:lnSpc>
                <a:spcPct val="100000"/>
              </a:lnSpc>
              <a:buSzPct val="100000"/>
              <a:buFont typeface="Arial"/>
              <a:buChar char="–"/>
            </a:pPr>
            <a:r>
              <a:rPr lang="hr-HR" sz="1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Porezna uprava Bjelovar</a:t>
            </a:r>
            <a:r>
              <a:rPr lang="hr-HR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hr-HR" sz="1400" dirty="0">
                <a:latin typeface="Arial" pitchFamily="34" charset="0"/>
                <a:cs typeface="Arial" pitchFamily="34" charset="0"/>
              </a:rPr>
              <a:t>odjel čišćenja (</a:t>
            </a:r>
            <a:r>
              <a:rPr lang="hr-HR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2002.)</a:t>
            </a:r>
            <a:endParaRPr sz="1400" dirty="0">
              <a:latin typeface="Arial" pitchFamily="34" charset="0"/>
              <a:cs typeface="Arial" pitchFamily="34" charset="0"/>
            </a:endParaRPr>
          </a:p>
          <a:p>
            <a:pPr marL="803275" lvl="1" indent="-260350">
              <a:lnSpc>
                <a:spcPct val="100000"/>
              </a:lnSpc>
              <a:buSzPct val="100000"/>
              <a:buFont typeface="Arial"/>
              <a:buChar char="–"/>
            </a:pPr>
            <a:r>
              <a:rPr lang="hr-HR" sz="1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KBC Rebro</a:t>
            </a:r>
            <a:r>
              <a:rPr lang="hr-HR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– odjel pranja rublja (2002</a:t>
            </a:r>
            <a:r>
              <a:rPr lang="hr-HR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.)</a:t>
            </a:r>
          </a:p>
          <a:p>
            <a:pPr marL="803275" lvl="1" indent="-260350">
              <a:lnSpc>
                <a:spcPct val="100000"/>
              </a:lnSpc>
              <a:buSzPct val="100000"/>
              <a:buFont typeface="Arial"/>
              <a:buChar char="–"/>
            </a:pPr>
            <a:r>
              <a:rPr lang="hr-HR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većina domova zdravlja u RH</a:t>
            </a:r>
            <a:r>
              <a:rPr lang="hr-HR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– odjeli čišćenja i pranja rublja</a:t>
            </a:r>
          </a:p>
          <a:p>
            <a:pPr marL="803275" lvl="1" indent="-260350">
              <a:lnSpc>
                <a:spcPct val="100000"/>
              </a:lnSpc>
              <a:buSzPct val="100000"/>
              <a:buFont typeface="Arial"/>
              <a:buChar char="–"/>
            </a:pPr>
            <a:r>
              <a:rPr lang="hr-HR" sz="1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Zagrebački holding </a:t>
            </a:r>
            <a:r>
              <a:rPr lang="hr-HR" sz="1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– odjeli čišćenja</a:t>
            </a:r>
            <a:endParaRPr sz="1400" dirty="0">
              <a:latin typeface="Arial" pitchFamily="34" charset="0"/>
              <a:cs typeface="Arial" pitchFamily="34" charset="0"/>
            </a:endParaRPr>
          </a:p>
          <a:p>
            <a:pPr marL="803275" lvl="1" indent="-260350">
              <a:lnSpc>
                <a:spcPct val="100000"/>
              </a:lnSpc>
              <a:buSzPct val="100000"/>
              <a:buFont typeface="Arial"/>
              <a:buChar char="–"/>
            </a:pPr>
            <a:r>
              <a:rPr lang="hr-HR" sz="1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Poljoprivredna komora</a:t>
            </a:r>
            <a:r>
              <a:rPr lang="hr-HR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hr-HR" sz="1400" dirty="0">
                <a:latin typeface="Arial" pitchFamily="34" charset="0"/>
                <a:cs typeface="Arial" pitchFamily="34" charset="0"/>
              </a:rPr>
              <a:t>odjel čišćenja </a:t>
            </a:r>
            <a:r>
              <a:rPr lang="hr-HR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(2011. - 2014.)</a:t>
            </a:r>
            <a:endParaRPr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CustomShape 1"/>
          <p:cNvSpPr/>
          <p:nvPr/>
        </p:nvSpPr>
        <p:spPr>
          <a:xfrm>
            <a:off x="457200" y="2239920"/>
            <a:ext cx="8228160" cy="4429440"/>
          </a:xfrm>
          <a:prstGeom prst="rect">
            <a:avLst/>
          </a:prstGeom>
          <a:noFill/>
          <a:ln>
            <a:noFill/>
          </a:ln>
        </p:spPr>
      </p:sp>
      <p:sp>
        <p:nvSpPr>
          <p:cNvPr id="93" name="CustomShape 2"/>
          <p:cNvSpPr/>
          <p:nvPr/>
        </p:nvSpPr>
        <p:spPr>
          <a:xfrm>
            <a:off x="374760" y="1041480"/>
            <a:ext cx="8228160" cy="4429080"/>
          </a:xfrm>
          <a:prstGeom prst="rect">
            <a:avLst/>
          </a:prstGeom>
          <a:noFill/>
          <a:ln>
            <a:noFill/>
          </a:ln>
        </p:spPr>
      </p:sp>
      <p:sp>
        <p:nvSpPr>
          <p:cNvPr id="94" name="CustomShape 3"/>
          <p:cNvSpPr/>
          <p:nvPr/>
        </p:nvSpPr>
        <p:spPr>
          <a:xfrm>
            <a:off x="357158" y="936000"/>
            <a:ext cx="8572560" cy="718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r>
              <a:rPr lang="hr-HR" sz="2700" b="1" dirty="0" smtClean="0">
                <a:solidFill>
                  <a:srgbClr val="000000"/>
                </a:solidFill>
              </a:rPr>
              <a:t>Iskustvo </a:t>
            </a:r>
            <a:r>
              <a:rPr lang="hr-HR" sz="2700" b="1" dirty="0">
                <a:solidFill>
                  <a:srgbClr val="000000"/>
                </a:solidFill>
              </a:rPr>
              <a:t>izdvajanja </a:t>
            </a:r>
            <a:r>
              <a:rPr lang="hr-HR" sz="2700" b="1" dirty="0" smtClean="0">
                <a:solidFill>
                  <a:srgbClr val="000000"/>
                </a:solidFill>
              </a:rPr>
              <a:t>uslužnih djelatnosti </a:t>
            </a:r>
            <a:r>
              <a:rPr lang="hr-HR" sz="2700" b="1" dirty="0">
                <a:solidFill>
                  <a:srgbClr val="000000"/>
                </a:solidFill>
              </a:rPr>
              <a:t>u RH (2/2)</a:t>
            </a:r>
            <a:endParaRPr sz="2700" dirty="0"/>
          </a:p>
        </p:txBody>
      </p:sp>
      <p:sp>
        <p:nvSpPr>
          <p:cNvPr id="95" name="CustomShape 4"/>
          <p:cNvSpPr/>
          <p:nvPr/>
        </p:nvSpPr>
        <p:spPr>
          <a:xfrm>
            <a:off x="457560" y="1600560"/>
            <a:ext cx="8227800" cy="45241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71463" indent="-271463">
              <a:lnSpc>
                <a:spcPct val="100000"/>
              </a:lnSpc>
              <a:spcBef>
                <a:spcPts val="600"/>
              </a:spcBef>
              <a:buFont typeface="Arial"/>
              <a:buChar char="•"/>
            </a:pPr>
            <a:r>
              <a:rPr lang="hr-HR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 svim primjerima članice HUP-Koordinacije preuzele su postojeće zaposlenike</a:t>
            </a:r>
            <a:endParaRPr sz="2400">
              <a:latin typeface="Arial" pitchFamily="34" charset="0"/>
              <a:cs typeface="Arial" pitchFamily="34" charset="0"/>
            </a:endParaRPr>
          </a:p>
          <a:p>
            <a:pPr marL="271463" indent="-271463">
              <a:lnSpc>
                <a:spcPct val="100000"/>
              </a:lnSpc>
              <a:spcBef>
                <a:spcPts val="600"/>
              </a:spcBef>
              <a:buFont typeface="Arial"/>
              <a:buChar char="•"/>
            </a:pPr>
            <a:r>
              <a:rPr lang="hr-HR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Preuzeta je socijalna klauzula i to u razdoblju između jedne i najčešće pet godina od izdvajanja – ovisno o modelima izdvajanja</a:t>
            </a:r>
            <a:endParaRPr sz="2400">
              <a:latin typeface="Arial" pitchFamily="34" charset="0"/>
              <a:cs typeface="Arial" pitchFamily="34" charset="0"/>
            </a:endParaRPr>
          </a:p>
          <a:p>
            <a:pPr marL="271463" indent="-271463">
              <a:lnSpc>
                <a:spcPct val="100000"/>
              </a:lnSpc>
              <a:spcBef>
                <a:spcPts val="600"/>
              </a:spcBef>
              <a:buFont typeface="Arial"/>
              <a:buChar char="•"/>
            </a:pPr>
            <a:r>
              <a:rPr lang="hr-HR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 svim primjerima su ostvarene uštede, povećana je kvaliteta usluge, a zaposlenici su kroz socijalnu klauzulu zadržali sva prava</a:t>
            </a:r>
            <a:endParaRPr sz="2400">
              <a:latin typeface="Arial" pitchFamily="34" charset="0"/>
              <a:cs typeface="Arial" pitchFamily="34" charset="0"/>
            </a:endParaRPr>
          </a:p>
          <a:p>
            <a:pPr marL="271463" indent="-271463">
              <a:lnSpc>
                <a:spcPct val="100000"/>
              </a:lnSpc>
              <a:spcBef>
                <a:spcPts val="600"/>
              </a:spcBef>
              <a:buFont typeface="Arial"/>
              <a:buChar char="•"/>
            </a:pPr>
            <a:r>
              <a:rPr lang="hr-HR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Velik broj zaposlenika je i nakon isteka socijalne klauzule ostao zaposlen unutar tvrtki</a:t>
            </a:r>
            <a:endParaRPr sz="24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CustomShape 1"/>
          <p:cNvSpPr/>
          <p:nvPr/>
        </p:nvSpPr>
        <p:spPr>
          <a:xfrm>
            <a:off x="457200" y="2239920"/>
            <a:ext cx="8228160" cy="4429440"/>
          </a:xfrm>
          <a:prstGeom prst="rect">
            <a:avLst/>
          </a:prstGeom>
          <a:noFill/>
          <a:ln>
            <a:noFill/>
          </a:ln>
        </p:spPr>
      </p:sp>
      <p:sp>
        <p:nvSpPr>
          <p:cNvPr id="97" name="CustomShape 2"/>
          <p:cNvSpPr/>
          <p:nvPr/>
        </p:nvSpPr>
        <p:spPr>
          <a:xfrm>
            <a:off x="374760" y="1041480"/>
            <a:ext cx="8228160" cy="4429080"/>
          </a:xfrm>
          <a:prstGeom prst="rect">
            <a:avLst/>
          </a:prstGeom>
          <a:noFill/>
          <a:ln>
            <a:noFill/>
          </a:ln>
        </p:spPr>
      </p:sp>
      <p:sp>
        <p:nvSpPr>
          <p:cNvPr id="98" name="CustomShape 3"/>
          <p:cNvSpPr/>
          <p:nvPr/>
        </p:nvSpPr>
        <p:spPr>
          <a:xfrm>
            <a:off x="214282" y="936000"/>
            <a:ext cx="8929718" cy="718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hr-HR" sz="2700" b="1" dirty="0" smtClean="0">
                <a:solidFill>
                  <a:srgbClr val="000000"/>
                </a:solidFill>
              </a:rPr>
              <a:t>Uslužne djelatnosti </a:t>
            </a:r>
            <a:r>
              <a:rPr lang="hr-HR" sz="2700" b="1" dirty="0">
                <a:solidFill>
                  <a:srgbClr val="000000"/>
                </a:solidFill>
              </a:rPr>
              <a:t>u državnom i javnom sektoru </a:t>
            </a:r>
            <a:r>
              <a:rPr lang="hr-HR" sz="2700" b="1" dirty="0" smtClean="0">
                <a:solidFill>
                  <a:srgbClr val="000000"/>
                </a:solidFill>
              </a:rPr>
              <a:t>EU</a:t>
            </a:r>
            <a:endParaRPr sz="2700" dirty="0"/>
          </a:p>
        </p:txBody>
      </p:sp>
      <p:sp>
        <p:nvSpPr>
          <p:cNvPr id="99" name="CustomShape 4"/>
          <p:cNvSpPr/>
          <p:nvPr/>
        </p:nvSpPr>
        <p:spPr>
          <a:xfrm>
            <a:off x="457560" y="1500174"/>
            <a:ext cx="8227800" cy="5143536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71463" indent="-271463">
              <a:lnSpc>
                <a:spcPct val="100000"/>
              </a:lnSpc>
              <a:spcBef>
                <a:spcPts val="600"/>
              </a:spcBef>
              <a:buFont typeface="Arial"/>
              <a:buChar char="•"/>
            </a:pPr>
            <a:r>
              <a:rPr lang="hr-HR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Većina EU zemalja izdvojila je </a:t>
            </a:r>
            <a:r>
              <a:rPr lang="hr-HR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uslužne djelatnosti </a:t>
            </a:r>
            <a:r>
              <a:rPr lang="hr-HR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iz državnog i javnog sektora</a:t>
            </a:r>
            <a:endParaRPr dirty="0">
              <a:latin typeface="Arial" pitchFamily="34" charset="0"/>
              <a:cs typeface="Arial" pitchFamily="34" charset="0"/>
            </a:endParaRPr>
          </a:p>
          <a:p>
            <a:pPr marL="271463" indent="-271463">
              <a:lnSpc>
                <a:spcPct val="100000"/>
              </a:lnSpc>
              <a:spcBef>
                <a:spcPts val="600"/>
              </a:spcBef>
              <a:buFont typeface="Arial"/>
              <a:buChar char="•"/>
            </a:pPr>
            <a:r>
              <a:rPr lang="hr-HR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Ukupna vrijednost ugovora izdvojenih </a:t>
            </a:r>
            <a:r>
              <a:rPr lang="hr-HR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djelatnosti </a:t>
            </a:r>
            <a:r>
              <a:rPr lang="hr-HR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iz državnog i javnog sektora:</a:t>
            </a:r>
            <a:endParaRPr dirty="0">
              <a:latin typeface="Arial" pitchFamily="34" charset="0"/>
              <a:cs typeface="Arial" pitchFamily="34" charset="0"/>
            </a:endParaRPr>
          </a:p>
          <a:p>
            <a:pPr marL="803275" lvl="1" indent="-260350">
              <a:lnSpc>
                <a:spcPct val="100000"/>
              </a:lnSpc>
              <a:buSzPct val="100000"/>
              <a:buFont typeface="Segoe UI"/>
              <a:buChar char="‒"/>
            </a:pPr>
            <a:r>
              <a:rPr lang="hr-H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Velika Britanija - 25 mlrd. eura (podatak Official Journal of the European Union, FT – kraj 2012.)</a:t>
            </a:r>
            <a:endParaRPr sz="1600" dirty="0">
              <a:latin typeface="Arial" pitchFamily="34" charset="0"/>
              <a:cs typeface="Arial" pitchFamily="34" charset="0"/>
            </a:endParaRPr>
          </a:p>
          <a:p>
            <a:pPr marL="803275" lvl="1" indent="-260350">
              <a:lnSpc>
                <a:spcPct val="100000"/>
              </a:lnSpc>
              <a:buSzPct val="100000"/>
              <a:buFont typeface="Segoe UI"/>
              <a:buChar char="‒"/>
            </a:pPr>
            <a:r>
              <a:rPr lang="hr-H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Benelux – 21 mlrd. eura (podatak tvrtke </a:t>
            </a:r>
            <a:r>
              <a:rPr lang="hr-HR" sz="16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ISG* </a:t>
            </a:r>
            <a:r>
              <a:rPr lang="hr-H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– kraj Q3 2013.)</a:t>
            </a:r>
            <a:endParaRPr sz="1600" dirty="0">
              <a:latin typeface="Arial" pitchFamily="34" charset="0"/>
              <a:cs typeface="Arial" pitchFamily="34" charset="0"/>
            </a:endParaRPr>
          </a:p>
          <a:p>
            <a:pPr marL="803275" lvl="1" indent="-260350">
              <a:lnSpc>
                <a:spcPct val="100000"/>
              </a:lnSpc>
              <a:buSzPct val="100000"/>
              <a:buFont typeface="Segoe UI"/>
              <a:buChar char="‒"/>
            </a:pPr>
            <a:r>
              <a:rPr lang="hr-H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Njemačka, Austrija, Švicarska (DACH) – 17 mlrd. eura (podatak tvrtke ISG – kraj Q3 2013.)</a:t>
            </a:r>
            <a:endParaRPr sz="1600" dirty="0">
              <a:latin typeface="Arial" pitchFamily="34" charset="0"/>
              <a:cs typeface="Arial" pitchFamily="34" charset="0"/>
            </a:endParaRPr>
          </a:p>
          <a:p>
            <a:pPr marL="803275" lvl="1" indent="-260350">
              <a:lnSpc>
                <a:spcPct val="100000"/>
              </a:lnSpc>
              <a:buSzPct val="100000"/>
              <a:buFont typeface="Segoe UI"/>
              <a:buChar char="‒"/>
            </a:pPr>
            <a:r>
              <a:rPr lang="hr-H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države nordijske regije - 18 mlrd. eura (podatak tvrtke ISG – kraj Q3 2013.)</a:t>
            </a:r>
            <a:endParaRPr sz="1600" dirty="0">
              <a:latin typeface="Arial" pitchFamily="34" charset="0"/>
              <a:cs typeface="Arial" pitchFamily="34" charset="0"/>
            </a:endParaRPr>
          </a:p>
          <a:p>
            <a:pPr marL="803275" lvl="1" indent="-260350">
              <a:lnSpc>
                <a:spcPct val="100000"/>
              </a:lnSpc>
              <a:buSzPct val="100000"/>
              <a:buFont typeface="Segoe UI"/>
              <a:buChar char="‒"/>
            </a:pPr>
            <a:r>
              <a:rPr lang="hr-H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države juga Europe – 16 mlrd. eura (podatak tvrtke ISG – kraj Q3 2013.)</a:t>
            </a:r>
            <a:endParaRPr sz="1600" dirty="0">
              <a:latin typeface="Arial" pitchFamily="34" charset="0"/>
              <a:cs typeface="Arial" pitchFamily="34" charset="0"/>
            </a:endParaRPr>
          </a:p>
          <a:p>
            <a:pPr marL="271463" indent="-271463">
              <a:lnSpc>
                <a:spcPct val="100000"/>
              </a:lnSpc>
              <a:spcBef>
                <a:spcPts val="600"/>
              </a:spcBef>
              <a:buFont typeface="Arial"/>
              <a:buChar char="•"/>
            </a:pPr>
            <a:r>
              <a:rPr lang="hr-HR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Izdvajanjem su ostvarene goleme uštede – prosjek između 10 i 30 posto, ali postoje i brojni primjeri ušteda većih od 40 posto</a:t>
            </a:r>
            <a:endParaRPr dirty="0">
              <a:latin typeface="Arial" pitchFamily="34" charset="0"/>
              <a:cs typeface="Arial" pitchFamily="34" charset="0"/>
            </a:endParaRPr>
          </a:p>
          <a:p>
            <a:pPr marL="803275" lvl="1" indent="-260350">
              <a:lnSpc>
                <a:spcPct val="100000"/>
              </a:lnSpc>
              <a:buSzPct val="100000"/>
              <a:buFont typeface="Segoe UI"/>
              <a:buChar char="‒"/>
            </a:pPr>
            <a:r>
              <a:rPr lang="hr-HR" sz="16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 susjednima Italiji i Austriji u kratkom roku trošak smanjen 20%, produktivnost rada porasla od 40%-60%</a:t>
            </a:r>
            <a:endParaRPr sz="1600" dirty="0">
              <a:latin typeface="Arial" pitchFamily="34" charset="0"/>
              <a:cs typeface="Arial" pitchFamily="34" charset="0"/>
            </a:endParaRPr>
          </a:p>
          <a:p>
            <a:pPr marL="271463" indent="-271463">
              <a:lnSpc>
                <a:spcPct val="100000"/>
              </a:lnSpc>
              <a:spcBef>
                <a:spcPts val="600"/>
              </a:spcBef>
              <a:buFont typeface="Arial"/>
              <a:buChar char="•"/>
            </a:pPr>
            <a:r>
              <a:rPr lang="hr-HR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Izdvajanjem se povećao nadzor kvalitete – uvođenje ISO standarda, uređivanje radnih procesa, provođenje analiza kvalitete i sl</a:t>
            </a:r>
            <a:r>
              <a:rPr lang="hr-HR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hr-HR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* </a:t>
            </a:r>
            <a:r>
              <a:rPr lang="hr-HR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Information</a:t>
            </a:r>
            <a:r>
              <a:rPr lang="hr-HR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r-HR" sz="11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Services</a:t>
            </a:r>
            <a:r>
              <a:rPr lang="hr-HR" sz="11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Group</a:t>
            </a:r>
            <a:endParaRPr sz="11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CustomShape 1"/>
          <p:cNvSpPr/>
          <p:nvPr/>
        </p:nvSpPr>
        <p:spPr>
          <a:xfrm>
            <a:off x="457200" y="2239920"/>
            <a:ext cx="8228160" cy="4429440"/>
          </a:xfrm>
          <a:prstGeom prst="rect">
            <a:avLst/>
          </a:prstGeom>
          <a:noFill/>
          <a:ln>
            <a:noFill/>
          </a:ln>
        </p:spPr>
      </p:sp>
      <p:sp>
        <p:nvSpPr>
          <p:cNvPr id="101" name="CustomShape 2"/>
          <p:cNvSpPr/>
          <p:nvPr/>
        </p:nvSpPr>
        <p:spPr>
          <a:xfrm>
            <a:off x="374760" y="1041480"/>
            <a:ext cx="8228160" cy="4429080"/>
          </a:xfrm>
          <a:prstGeom prst="rect">
            <a:avLst/>
          </a:prstGeom>
          <a:noFill/>
          <a:ln>
            <a:noFill/>
          </a:ln>
        </p:spPr>
      </p:sp>
      <p:sp>
        <p:nvSpPr>
          <p:cNvPr id="102" name="CustomShape 3"/>
          <p:cNvSpPr/>
          <p:nvPr/>
        </p:nvSpPr>
        <p:spPr>
          <a:xfrm>
            <a:off x="457560" y="936000"/>
            <a:ext cx="8227800" cy="718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r>
              <a:rPr lang="hr-HR" sz="3200" b="1" dirty="0">
                <a:solidFill>
                  <a:srgbClr val="000000"/>
                </a:solidFill>
              </a:rPr>
              <a:t>Očekivane koristi izdvajanja u RH</a:t>
            </a:r>
            <a:endParaRPr sz="3200"/>
          </a:p>
        </p:txBody>
      </p:sp>
      <p:sp>
        <p:nvSpPr>
          <p:cNvPr id="103" name="CustomShape 4"/>
          <p:cNvSpPr/>
          <p:nvPr/>
        </p:nvSpPr>
        <p:spPr>
          <a:xfrm>
            <a:off x="457560" y="1571612"/>
            <a:ext cx="8227800" cy="4332028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hr-HR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Zamjena sadašnjeg modela paušalnog, neujednačenog i nenormiranog financiranja </a:t>
            </a:r>
            <a:r>
              <a:rPr lang="hr-HR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uslužnih djelatnosti tržišnim </a:t>
            </a:r>
            <a:r>
              <a:rPr lang="hr-HR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modelom donosi</a:t>
            </a:r>
            <a:r>
              <a:rPr lang="hr-HR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:</a:t>
            </a:r>
            <a:endParaRPr sz="2400" dirty="0">
              <a:latin typeface="Arial" pitchFamily="34" charset="0"/>
              <a:cs typeface="Arial" pitchFamily="34" charset="0"/>
            </a:endParaRPr>
          </a:p>
          <a:p>
            <a:pPr marL="622300" indent="-260350">
              <a:lnSpc>
                <a:spcPct val="100000"/>
              </a:lnSpc>
              <a:spcBef>
                <a:spcPts val="600"/>
              </a:spcBef>
              <a:buFont typeface="Times New Roman"/>
              <a:buAutoNum type="arabicPeriod"/>
            </a:pPr>
            <a:r>
              <a:rPr lang="hr-HR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hr-HR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Uštede za državni proračun</a:t>
            </a:r>
            <a:endParaRPr sz="2200" dirty="0">
              <a:latin typeface="Arial" pitchFamily="34" charset="0"/>
              <a:cs typeface="Arial" pitchFamily="34" charset="0"/>
            </a:endParaRPr>
          </a:p>
          <a:p>
            <a:pPr marL="622300" indent="-260350">
              <a:lnSpc>
                <a:spcPct val="100000"/>
              </a:lnSpc>
              <a:spcBef>
                <a:spcPts val="600"/>
              </a:spcBef>
              <a:buFont typeface="Calibri"/>
              <a:buAutoNum type="arabicPeriod"/>
            </a:pPr>
            <a:r>
              <a:rPr lang="hr-HR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Povećanje kvalitete usluge</a:t>
            </a:r>
            <a:endParaRPr sz="2200" dirty="0">
              <a:latin typeface="Arial" pitchFamily="34" charset="0"/>
              <a:cs typeface="Arial" pitchFamily="34" charset="0"/>
            </a:endParaRPr>
          </a:p>
          <a:p>
            <a:pPr marL="622300" indent="-260350">
              <a:lnSpc>
                <a:spcPct val="100000"/>
              </a:lnSpc>
              <a:spcBef>
                <a:spcPts val="600"/>
              </a:spcBef>
              <a:buFont typeface="Calibri"/>
              <a:buAutoNum type="arabicPeriod"/>
            </a:pPr>
            <a:r>
              <a:rPr lang="hr-HR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Nove investicije privatnog sektora</a:t>
            </a:r>
            <a:endParaRPr sz="2200" dirty="0">
              <a:latin typeface="Arial" pitchFamily="34" charset="0"/>
              <a:cs typeface="Arial" pitchFamily="34" charset="0"/>
            </a:endParaRPr>
          </a:p>
          <a:p>
            <a:pPr marL="622300" indent="-260350">
              <a:lnSpc>
                <a:spcPct val="100000"/>
              </a:lnSpc>
              <a:spcBef>
                <a:spcPts val="600"/>
              </a:spcBef>
              <a:buFont typeface="Calibri"/>
              <a:buAutoNum type="arabicPeriod"/>
            </a:pPr>
            <a:r>
              <a:rPr lang="hr-HR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Zadržavanje prava zaposlenih i dodatno ulaganje u ljudske potencijale</a:t>
            </a:r>
            <a:endParaRPr sz="2200" dirty="0">
              <a:latin typeface="Arial" pitchFamily="34" charset="0"/>
              <a:cs typeface="Arial" pitchFamily="34" charset="0"/>
            </a:endParaRPr>
          </a:p>
          <a:p>
            <a:pPr marL="622300" indent="-260350">
              <a:lnSpc>
                <a:spcPct val="100000"/>
              </a:lnSpc>
              <a:spcBef>
                <a:spcPts val="600"/>
              </a:spcBef>
              <a:buFont typeface="Calibri"/>
              <a:buAutoNum type="arabicPeriod"/>
            </a:pPr>
            <a:r>
              <a:rPr lang="hr-HR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Razvoj tržišta uslužnih djelatnosti i svijesti o potrebi učinkovitog upravljanja imovinom</a:t>
            </a:r>
            <a:endParaRPr sz="2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CustomShape 1"/>
          <p:cNvSpPr/>
          <p:nvPr/>
        </p:nvSpPr>
        <p:spPr>
          <a:xfrm>
            <a:off x="457200" y="2239920"/>
            <a:ext cx="8228160" cy="4429440"/>
          </a:xfrm>
          <a:prstGeom prst="rect">
            <a:avLst/>
          </a:prstGeom>
          <a:noFill/>
          <a:ln>
            <a:noFill/>
          </a:ln>
        </p:spPr>
      </p:sp>
      <p:sp>
        <p:nvSpPr>
          <p:cNvPr id="105" name="CustomShape 2"/>
          <p:cNvSpPr/>
          <p:nvPr/>
        </p:nvSpPr>
        <p:spPr>
          <a:xfrm>
            <a:off x="374760" y="1041480"/>
            <a:ext cx="8228160" cy="4429080"/>
          </a:xfrm>
          <a:prstGeom prst="rect">
            <a:avLst/>
          </a:prstGeom>
          <a:noFill/>
          <a:ln>
            <a:noFill/>
          </a:ln>
        </p:spPr>
      </p:sp>
      <p:sp>
        <p:nvSpPr>
          <p:cNvPr id="106" name="CustomShape 3"/>
          <p:cNvSpPr/>
          <p:nvPr/>
        </p:nvSpPr>
        <p:spPr>
          <a:xfrm>
            <a:off x="285720" y="936000"/>
            <a:ext cx="8643998" cy="718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r>
              <a:rPr lang="hr-HR" sz="3200" b="1" dirty="0">
                <a:solidFill>
                  <a:srgbClr val="000000"/>
                </a:solidFill>
              </a:rPr>
              <a:t>Uštede za državni proračun RH - očekivanja</a:t>
            </a:r>
            <a:endParaRPr sz="3200"/>
          </a:p>
        </p:txBody>
      </p:sp>
      <p:sp>
        <p:nvSpPr>
          <p:cNvPr id="107" name="CustomShape 4"/>
          <p:cNvSpPr/>
          <p:nvPr/>
        </p:nvSpPr>
        <p:spPr>
          <a:xfrm>
            <a:off x="457560" y="1600560"/>
            <a:ext cx="8227800" cy="45241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71463" indent="-271463">
              <a:lnSpc>
                <a:spcPct val="100000"/>
              </a:lnSpc>
              <a:spcBef>
                <a:spcPts val="600"/>
              </a:spcBef>
              <a:buFont typeface="Arial"/>
              <a:buChar char="•"/>
            </a:pPr>
            <a:r>
              <a:rPr lang="hr-HR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 kratkom roku – 20 posto i više</a:t>
            </a:r>
            <a:endParaRPr sz="2400">
              <a:latin typeface="Arial" pitchFamily="34" charset="0"/>
              <a:cs typeface="Arial" pitchFamily="34" charset="0"/>
            </a:endParaRPr>
          </a:p>
          <a:p>
            <a:pPr marL="271463" indent="-271463">
              <a:lnSpc>
                <a:spcPct val="100000"/>
              </a:lnSpc>
              <a:spcBef>
                <a:spcPts val="600"/>
              </a:spcBef>
              <a:buFont typeface="Arial"/>
              <a:buChar char="•"/>
            </a:pPr>
            <a:r>
              <a:rPr lang="hr-HR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Primjer Ministarstvo zdravlja (nezdravstveni dio)</a:t>
            </a:r>
            <a:endParaRPr sz="2400">
              <a:latin typeface="Arial" pitchFamily="34" charset="0"/>
              <a:cs typeface="Arial" pitchFamily="34" charset="0"/>
            </a:endParaRPr>
          </a:p>
          <a:p>
            <a:pPr marL="803275" lvl="1" indent="-260350">
              <a:lnSpc>
                <a:spcPct val="100000"/>
              </a:lnSpc>
              <a:buSzPct val="100000"/>
              <a:buFont typeface="Segoe UI"/>
              <a:buChar char="‒"/>
            </a:pPr>
            <a:r>
              <a:rPr lang="hr-HR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trenutni troškovi zaposlenih: oko 680 mil. kn</a:t>
            </a:r>
            <a:endParaRPr sz="2200">
              <a:latin typeface="Arial" pitchFamily="34" charset="0"/>
              <a:cs typeface="Arial" pitchFamily="34" charset="0"/>
            </a:endParaRPr>
          </a:p>
          <a:p>
            <a:pPr marL="803275" lvl="1" indent="-260350">
              <a:lnSpc>
                <a:spcPct val="100000"/>
              </a:lnSpc>
              <a:buSzPct val="100000"/>
              <a:buFont typeface="Segoe UI"/>
              <a:buChar char="‒"/>
            </a:pPr>
            <a:r>
              <a:rPr lang="hr-HR" sz="2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trenutni materijalni i ostali troškovi: oko 1,9 mlrd. </a:t>
            </a:r>
            <a:r>
              <a:rPr lang="hr-HR" sz="2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kn</a:t>
            </a:r>
            <a:endParaRPr sz="2200">
              <a:latin typeface="Arial" pitchFamily="34" charset="0"/>
              <a:cs typeface="Arial" pitchFamily="34" charset="0"/>
            </a:endParaRPr>
          </a:p>
          <a:p>
            <a:pPr marL="1165225" indent="-361950">
              <a:lnSpc>
                <a:spcPct val="100000"/>
              </a:lnSpc>
              <a:spcBef>
                <a:spcPts val="600"/>
              </a:spcBef>
            </a:pPr>
            <a:r>
              <a:rPr lang="hr-HR" sz="2400" dirty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rPr>
              <a:t>→ veliki prostor za uštedu</a:t>
            </a:r>
            <a:endParaRPr sz="2400">
              <a:latin typeface="Arial" pitchFamily="34" charset="0"/>
              <a:cs typeface="Arial" pitchFamily="34" charset="0"/>
            </a:endParaRPr>
          </a:p>
          <a:p>
            <a:pPr marL="1165225" indent="-361950">
              <a:lnSpc>
                <a:spcPct val="100000"/>
              </a:lnSpc>
              <a:spcBef>
                <a:spcPts val="600"/>
              </a:spcBef>
            </a:pPr>
            <a:r>
              <a:rPr lang="hr-HR" sz="2400" dirty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rPr>
              <a:t>→ </a:t>
            </a:r>
            <a:r>
              <a:rPr lang="hr-HR" sz="2400" b="1" dirty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</a:rPr>
              <a:t>potencijalna ušteda samo u Ministarstvu zdravlja u 5 godina – 2,5 mlrd. kn</a:t>
            </a:r>
            <a:endParaRPr sz="2400">
              <a:latin typeface="Arial" pitchFamily="34" charset="0"/>
              <a:cs typeface="Arial" pitchFamily="34" charset="0"/>
            </a:endParaRPr>
          </a:p>
          <a:p>
            <a:pPr marL="271463" indent="-271463">
              <a:lnSpc>
                <a:spcPct val="100000"/>
              </a:lnSpc>
            </a:pPr>
            <a:endParaRPr sz="2400">
              <a:latin typeface="Arial" pitchFamily="34" charset="0"/>
              <a:cs typeface="Arial" pitchFamily="34" charset="0"/>
            </a:endParaRPr>
          </a:p>
          <a:p>
            <a:pPr marL="271463" indent="-271463">
              <a:lnSpc>
                <a:spcPct val="100000"/>
              </a:lnSpc>
            </a:pPr>
            <a:endParaRPr sz="24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CustomShape 1"/>
          <p:cNvSpPr/>
          <p:nvPr/>
        </p:nvSpPr>
        <p:spPr>
          <a:xfrm>
            <a:off x="457200" y="2239920"/>
            <a:ext cx="8228160" cy="4429440"/>
          </a:xfrm>
          <a:prstGeom prst="rect">
            <a:avLst/>
          </a:prstGeom>
          <a:noFill/>
          <a:ln>
            <a:noFill/>
          </a:ln>
        </p:spPr>
      </p:sp>
      <p:sp>
        <p:nvSpPr>
          <p:cNvPr id="109" name="CustomShape 2"/>
          <p:cNvSpPr/>
          <p:nvPr/>
        </p:nvSpPr>
        <p:spPr>
          <a:xfrm>
            <a:off x="374760" y="1041480"/>
            <a:ext cx="8228160" cy="4429080"/>
          </a:xfrm>
          <a:prstGeom prst="rect">
            <a:avLst/>
          </a:prstGeom>
          <a:noFill/>
          <a:ln>
            <a:noFill/>
          </a:ln>
        </p:spPr>
      </p:sp>
      <p:sp>
        <p:nvSpPr>
          <p:cNvPr id="110" name="CustomShape 3"/>
          <p:cNvSpPr/>
          <p:nvPr/>
        </p:nvSpPr>
        <p:spPr>
          <a:xfrm>
            <a:off x="457560" y="936000"/>
            <a:ext cx="8227800" cy="718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r>
              <a:rPr lang="hr-HR" sz="3200" b="1" dirty="0">
                <a:solidFill>
                  <a:srgbClr val="000000"/>
                </a:solidFill>
              </a:rPr>
              <a:t>Povećanje kvalitete izdvojenih usluga</a:t>
            </a:r>
            <a:endParaRPr sz="3200"/>
          </a:p>
        </p:txBody>
      </p:sp>
      <p:sp>
        <p:nvSpPr>
          <p:cNvPr id="111" name="CustomShape 4"/>
          <p:cNvSpPr/>
          <p:nvPr/>
        </p:nvSpPr>
        <p:spPr>
          <a:xfrm>
            <a:off x="457560" y="1600560"/>
            <a:ext cx="8227800" cy="45241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71463" indent="-271463">
              <a:lnSpc>
                <a:spcPct val="100000"/>
              </a:lnSpc>
              <a:spcBef>
                <a:spcPts val="600"/>
              </a:spcBef>
              <a:buFont typeface="Arial"/>
              <a:buChar char="•"/>
            </a:pPr>
            <a:r>
              <a:rPr lang="hr-HR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Članice HUP-Koordinacije posjeduju međunarodne certifikate koji jamče kvalitetu usluge: ISO 9001:2008, ISO 14001:2004, ISO 18001:2007 (i HACCP)</a:t>
            </a:r>
            <a:endParaRPr sz="2400">
              <a:latin typeface="Arial" pitchFamily="34" charset="0"/>
              <a:cs typeface="Arial" pitchFamily="34" charset="0"/>
            </a:endParaRPr>
          </a:p>
          <a:p>
            <a:pPr marL="271463" indent="-271463">
              <a:lnSpc>
                <a:spcPct val="100000"/>
              </a:lnSpc>
              <a:spcBef>
                <a:spcPts val="600"/>
              </a:spcBef>
              <a:buFont typeface="Arial"/>
              <a:buChar char="•"/>
            </a:pPr>
            <a:r>
              <a:rPr lang="hr-HR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Djelatnici opremljeni najboljom opremom i tehnologijom i imaju optimaliziran radni proces</a:t>
            </a:r>
            <a:endParaRPr sz="2400">
              <a:latin typeface="Arial" pitchFamily="34" charset="0"/>
              <a:cs typeface="Arial" pitchFamily="34" charset="0"/>
            </a:endParaRPr>
          </a:p>
          <a:p>
            <a:pPr marL="271463" indent="-271463">
              <a:lnSpc>
                <a:spcPct val="100000"/>
              </a:lnSpc>
              <a:spcBef>
                <a:spcPts val="600"/>
              </a:spcBef>
              <a:buFont typeface="Arial"/>
              <a:buChar char="•"/>
            </a:pPr>
            <a:r>
              <a:rPr lang="hr-HR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Sustav „check modality“ - dnevne i tjedne kontrole kvaliteta usluge, testovi na bakterije i prašinu i sl. </a:t>
            </a:r>
            <a:endParaRPr sz="2400">
              <a:latin typeface="Arial" pitchFamily="34" charset="0"/>
              <a:cs typeface="Arial" pitchFamily="34" charset="0"/>
            </a:endParaRPr>
          </a:p>
          <a:p>
            <a:pPr marL="271463" indent="-271463">
              <a:lnSpc>
                <a:spcPct val="100000"/>
              </a:lnSpc>
              <a:spcBef>
                <a:spcPts val="600"/>
              </a:spcBef>
              <a:buFont typeface="Arial"/>
              <a:buChar char="•"/>
            </a:pPr>
            <a:r>
              <a:rPr lang="hr-HR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Kontrola ostaje u rukama sustava jer su sada institucije u poziciji naručitelja</a:t>
            </a:r>
            <a:endParaRPr sz="24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CustomShape 1"/>
          <p:cNvSpPr/>
          <p:nvPr/>
        </p:nvSpPr>
        <p:spPr>
          <a:xfrm>
            <a:off x="457200" y="2239920"/>
            <a:ext cx="8228160" cy="4429440"/>
          </a:xfrm>
          <a:prstGeom prst="rect">
            <a:avLst/>
          </a:prstGeom>
          <a:noFill/>
          <a:ln>
            <a:noFill/>
          </a:ln>
        </p:spPr>
      </p:sp>
      <p:sp>
        <p:nvSpPr>
          <p:cNvPr id="113" name="CustomShape 2"/>
          <p:cNvSpPr/>
          <p:nvPr/>
        </p:nvSpPr>
        <p:spPr>
          <a:xfrm>
            <a:off x="374760" y="1041480"/>
            <a:ext cx="8228160" cy="4429080"/>
          </a:xfrm>
          <a:prstGeom prst="rect">
            <a:avLst/>
          </a:prstGeom>
          <a:noFill/>
          <a:ln>
            <a:noFill/>
          </a:ln>
        </p:spPr>
      </p:sp>
      <p:sp>
        <p:nvSpPr>
          <p:cNvPr id="114" name="CustomShape 3"/>
          <p:cNvSpPr/>
          <p:nvPr/>
        </p:nvSpPr>
        <p:spPr>
          <a:xfrm>
            <a:off x="457560" y="936000"/>
            <a:ext cx="8227800" cy="71856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ctr"/>
          <a:lstStyle/>
          <a:p>
            <a:r>
              <a:rPr lang="hr-HR" sz="3200" b="1" dirty="0">
                <a:solidFill>
                  <a:srgbClr val="000000"/>
                </a:solidFill>
              </a:rPr>
              <a:t>Nove investicije privatnog sektora</a:t>
            </a:r>
            <a:endParaRPr sz="3200"/>
          </a:p>
        </p:txBody>
      </p:sp>
      <p:sp>
        <p:nvSpPr>
          <p:cNvPr id="115" name="CustomShape 4"/>
          <p:cNvSpPr/>
          <p:nvPr/>
        </p:nvSpPr>
        <p:spPr>
          <a:xfrm>
            <a:off x="457560" y="1600560"/>
            <a:ext cx="8227800" cy="45241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marL="271463" indent="-271463">
              <a:lnSpc>
                <a:spcPct val="100000"/>
              </a:lnSpc>
              <a:spcBef>
                <a:spcPts val="600"/>
              </a:spcBef>
              <a:buFont typeface="Arial"/>
              <a:buChar char="•"/>
            </a:pPr>
            <a:r>
              <a:rPr lang="hr-HR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Ulaganje u opremu i strojeve: do sada su članice HUP-Koordinacije realizirale milijunska ulaganja (npr. samo jedna industrijska praonica rublja stoji </a:t>
            </a:r>
            <a:r>
              <a:rPr lang="hr-HR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do 5 </a:t>
            </a:r>
            <a:r>
              <a:rPr lang="hr-HR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mil. €)</a:t>
            </a:r>
            <a:endParaRPr sz="2400" dirty="0">
              <a:latin typeface="Arial" pitchFamily="34" charset="0"/>
              <a:cs typeface="Arial" pitchFamily="34" charset="0"/>
            </a:endParaRPr>
          </a:p>
          <a:p>
            <a:pPr marL="271463" indent="-271463">
              <a:lnSpc>
                <a:spcPct val="100000"/>
              </a:lnSpc>
              <a:spcBef>
                <a:spcPts val="600"/>
              </a:spcBef>
              <a:buFont typeface="Arial"/>
              <a:buChar char="•"/>
            </a:pPr>
            <a:r>
              <a:rPr lang="hr-HR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Ulaganje u opremu po zaposlenom – prosječno između 3.000 i 4.000 kn</a:t>
            </a:r>
            <a:endParaRPr sz="2400" dirty="0">
              <a:latin typeface="Arial" pitchFamily="34" charset="0"/>
              <a:cs typeface="Arial" pitchFamily="34" charset="0"/>
            </a:endParaRPr>
          </a:p>
          <a:p>
            <a:pPr marL="271463" indent="-271463">
              <a:lnSpc>
                <a:spcPct val="100000"/>
              </a:lnSpc>
              <a:spcBef>
                <a:spcPts val="600"/>
              </a:spcBef>
              <a:buFont typeface="Arial"/>
              <a:buChar char="•"/>
            </a:pPr>
            <a:r>
              <a:rPr lang="hr-HR" sz="2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Potencijal za nova ulaganja u opremu </a:t>
            </a:r>
            <a:r>
              <a:rPr lang="hr-HR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 edukaciju zaposlenih u </a:t>
            </a:r>
            <a:r>
              <a:rPr lang="hr-HR" sz="2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slučaju izdvajanja </a:t>
            </a:r>
            <a:r>
              <a:rPr lang="hr-HR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koje </a:t>
            </a:r>
            <a:r>
              <a:rPr lang="hr-HR" sz="2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je najavila Vlada – iznad 100 mil. k</a:t>
            </a:r>
            <a:r>
              <a:rPr lang="hr-HR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 u prvoj godini izdvajanja</a:t>
            </a:r>
            <a:endParaRPr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1275</Words>
  <Application>Microsoft Office PowerPoint</Application>
  <PresentationFormat>On-screen Show (4:3)</PresentationFormat>
  <Paragraphs>127</Paragraphs>
  <Slides>14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prezentacija</dc:title>
  <dc:creator>Marko Santro</dc:creator>
  <cp:lastModifiedBy>Igor Prstec</cp:lastModifiedBy>
  <cp:revision>15</cp:revision>
  <dcterms:modified xsi:type="dcterms:W3CDTF">2014-03-04T16:36:58Z</dcterms:modified>
</cp:coreProperties>
</file>