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0" r:id="rId6"/>
    <p:sldId id="261" r:id="rId7"/>
    <p:sldId id="266" r:id="rId8"/>
    <p:sldId id="262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97EBC8A-3801-48CB-82C6-A911477EC6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A51ABD3-552F-4408-841C-9CFB65DC6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FAC5B8A-F4D1-4FE5-8CFF-88D90F533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A494-1061-4353-BEA5-748F908EE6A6}" type="datetimeFigureOut">
              <a:rPr lang="hr-HR" smtClean="0"/>
              <a:t>7.11.2018.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A3B1916-0B93-46BC-B25D-4ECAB602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66F996B-899F-4853-B939-4CE3A5FA5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EDF5C-CE8B-4C11-97D4-96B5949BEC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2623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3D8EBF-3483-49AE-860B-25DE5D2B2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E3AAB988-B5E3-4C40-9235-F02788EDFD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C1DF848-ECF8-45A3-97B9-9EC70001A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A494-1061-4353-BEA5-748F908EE6A6}" type="datetimeFigureOut">
              <a:rPr lang="hr-HR" smtClean="0"/>
              <a:t>7.11.2018.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23F0898-53E7-408C-9FCB-AE725788B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E7D7D5E-2636-4D06-8650-2C7836E35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EDF5C-CE8B-4C11-97D4-96B5949BEC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0647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D31916C0-D099-4AE4-A934-B4ED31F8F7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3150E944-9EFD-4CBD-9B8A-B754565455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B933D94-3580-454B-B423-E9273CCD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A494-1061-4353-BEA5-748F908EE6A6}" type="datetimeFigureOut">
              <a:rPr lang="hr-HR" smtClean="0"/>
              <a:t>7.11.2018.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464B487-2CD8-4146-961D-590A581E4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1888465-CBD8-42B6-B2D5-0F1C0D9CA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EDF5C-CE8B-4C11-97D4-96B5949BEC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726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E618E3-FCA1-424D-A360-F07D29E83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B130DEC-5E7D-4FCC-9063-8E5C5FC81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2243D3B-E598-4220-8994-6357F75B1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A494-1061-4353-BEA5-748F908EE6A6}" type="datetimeFigureOut">
              <a:rPr lang="hr-HR" smtClean="0"/>
              <a:t>7.11.2018.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FF6DF86-1261-44AF-932F-155E18024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B76DAA0-5812-49E1-90DE-3FCC601CD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EDF5C-CE8B-4C11-97D4-96B5949BEC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2996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C4E6B7-B6D1-4F61-9793-5C67488A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3FDB2A7-C06B-4651-BEE3-EAFC0DD77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60B2021-E753-45BD-AD64-A98233CF5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A494-1061-4353-BEA5-748F908EE6A6}" type="datetimeFigureOut">
              <a:rPr lang="hr-HR" smtClean="0"/>
              <a:t>7.11.2018.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A75003F-4B74-467D-9768-75F9B12CD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D9E048F-2B02-4DCD-85B2-C5907AEF4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EDF5C-CE8B-4C11-97D4-96B5949BEC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94502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7FD33D-026A-4A61-A4AF-54D7A0912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917DE54-7C12-4A06-A385-3FB48E1838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A800A6A4-1758-410C-ABA5-A42E09276F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1AFD246-783C-4839-B29B-DC6ED65B5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A494-1061-4353-BEA5-748F908EE6A6}" type="datetimeFigureOut">
              <a:rPr lang="hr-HR" smtClean="0"/>
              <a:t>7.11.2018.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946F982A-7558-4AEF-93C1-5C052DAD7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C9D55DE-82F1-471A-BF20-27DDAEACF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EDF5C-CE8B-4C11-97D4-96B5949BEC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863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E72FA8-9299-4A93-BA9F-209DB391F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E16364A-7F83-427F-94B3-8693F275D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1001F2B9-DEA8-41BA-A6D4-843117E12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7EE414C1-70D6-458A-8883-A462E1BA5C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1D1CB12-5D63-4235-8222-BBB7CFCDB6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00F9FFEC-8237-4D52-A230-8CD2DEC41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A494-1061-4353-BEA5-748F908EE6A6}" type="datetimeFigureOut">
              <a:rPr lang="hr-HR" smtClean="0"/>
              <a:t>7.11.2018.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B2F0A16D-DC99-40F7-A862-13E6ABBFD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2F453EEE-611B-4153-90A6-F72E78B71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EDF5C-CE8B-4C11-97D4-96B5949BEC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3003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5401CB-1A49-435F-80A4-BEAED6247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77B53DFC-CE25-4722-88D1-081B4B8E2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A494-1061-4353-BEA5-748F908EE6A6}" type="datetimeFigureOut">
              <a:rPr lang="hr-HR" smtClean="0"/>
              <a:t>7.11.2018.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38E0A390-7DFE-41BA-A800-227415B45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1198CDB4-4EE8-4285-84B9-490E558D5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EDF5C-CE8B-4C11-97D4-96B5949BEC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05542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0B7FC664-1634-4F81-BFB5-0FAD3E9C7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A494-1061-4353-BEA5-748F908EE6A6}" type="datetimeFigureOut">
              <a:rPr lang="hr-HR" smtClean="0"/>
              <a:t>7.11.2018.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CA5AA19C-F91F-4B9E-BA11-C01CE5B33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03758992-AD10-40CD-916D-52CAB8BB5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EDF5C-CE8B-4C11-97D4-96B5949BEC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48423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C5FA32-A523-4483-8889-AF38595A2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3D79078-258D-4675-801D-940C6643E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B243BE68-DDB2-4AED-BE67-20BB67A526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D72ECFC-8B07-47F0-894A-9552F756F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A494-1061-4353-BEA5-748F908EE6A6}" type="datetimeFigureOut">
              <a:rPr lang="hr-HR" smtClean="0"/>
              <a:t>7.11.2018.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06990C3-6A90-449C-8D6D-2E71169ED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FCFD24E-DBC2-4EF2-B9D9-91A4440EA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EDF5C-CE8B-4C11-97D4-96B5949BEC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94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A272F3-638A-4726-95B5-C3AF4F06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5ECDCBF5-9234-47CA-BC67-10F471E7C8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B320E069-BBB4-41C0-A773-11388F559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C48509BD-E81F-4E3C-9B5C-B5FADB000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DA494-1061-4353-BEA5-748F908EE6A6}" type="datetimeFigureOut">
              <a:rPr lang="hr-HR" smtClean="0"/>
              <a:t>7.11.2018.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95DAB64-0833-4A9A-8A5A-8C8945900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B7B0351-5DEB-40CD-A00E-16EC0B39B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EDF5C-CE8B-4C11-97D4-96B5949BEC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2754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CC9476DE-FC79-4B9C-AA4D-89F6891FD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B4426B6-7CEB-45AF-9DBB-67CD7D53E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771A2E4-622A-4AEE-9CF8-3464F068C5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DA494-1061-4353-BEA5-748F908EE6A6}" type="datetimeFigureOut">
              <a:rPr lang="hr-HR" smtClean="0"/>
              <a:t>7.11.2018.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EB0E7DF-439C-4C71-8613-F01FB32533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0936B82-22C7-4033-BB25-826F756413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EDF5C-CE8B-4C11-97D4-96B5949BEC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37642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89FDD7E-AB24-495B-AEE0-D67931E3AA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4910" y="2164359"/>
            <a:ext cx="8923090" cy="1770077"/>
          </a:xfrm>
        </p:spPr>
        <p:txBody>
          <a:bodyPr>
            <a:normAutofit fontScale="90000"/>
          </a:bodyPr>
          <a:lstStyle/>
          <a:p>
            <a:br>
              <a:rPr lang="hr-HR" sz="44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hr-HR" sz="44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hr-HR" sz="44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hr-HR" sz="4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hr-HR" sz="4900" dirty="0">
                <a:solidFill>
                  <a:schemeClr val="accent1">
                    <a:lumMod val="75000"/>
                  </a:schemeClr>
                </a:solidFill>
              </a:rPr>
              <a:t>Povrat dijela plaće trošarine u komercijalnom prijevozu robe i putnika</a:t>
            </a:r>
          </a:p>
        </p:txBody>
      </p:sp>
      <p:pic>
        <p:nvPicPr>
          <p:cNvPr id="4" name="Picture 8" descr="image001">
            <a:extLst>
              <a:ext uri="{FF2B5EF4-FFF2-40B4-BE49-F238E27FC236}">
                <a16:creationId xmlns:a16="http://schemas.microsoft.com/office/drawing/2014/main" id="{8037DA21-37B6-4741-81A0-E885B0A86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912" y="596900"/>
            <a:ext cx="892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7253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41BD31-F8E5-411F-AFEE-3672293E4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2163"/>
          </a:xfrm>
        </p:spPr>
        <p:txBody>
          <a:bodyPr>
            <a:normAutofit/>
          </a:bodyPr>
          <a:lstStyle/>
          <a:p>
            <a:pPr algn="ctr"/>
            <a:r>
              <a:rPr lang="hr-HR" sz="2000" b="1" i="1" dirty="0">
                <a:solidFill>
                  <a:schemeClr val="accent1">
                    <a:lumMod val="75000"/>
                  </a:schemeClr>
                </a:solidFill>
              </a:rPr>
              <a:t>ZAHTJEV ZA POVRAT DIJELA PLAĆENE TROŠARINE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DE42733-5BE7-4F7B-83D3-F650FC9A2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9901"/>
            <a:ext cx="10515600" cy="5187062"/>
          </a:xfrm>
        </p:spPr>
        <p:txBody>
          <a:bodyPr>
            <a:normAutofit/>
          </a:bodyPr>
          <a:lstStyle/>
          <a:p>
            <a:r>
              <a:rPr lang="hr-HR" sz="1800" dirty="0">
                <a:solidFill>
                  <a:schemeClr val="accent1">
                    <a:lumMod val="75000"/>
                  </a:schemeClr>
                </a:solidFill>
              </a:rPr>
              <a:t>Postupak je formalan (podnosi se zahtjev s prilozima)</a:t>
            </a:r>
          </a:p>
          <a:p>
            <a:endParaRPr lang="hr-HR" sz="1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r-HR" sz="1800" dirty="0">
                <a:solidFill>
                  <a:schemeClr val="accent1">
                    <a:lumMod val="75000"/>
                  </a:schemeClr>
                </a:solidFill>
              </a:rPr>
              <a:t>Povrata dijela plaćene trošarine se može tražiti:</a:t>
            </a:r>
          </a:p>
          <a:p>
            <a:pPr lvl="1"/>
            <a:r>
              <a:rPr lang="hr-HR" sz="1800" dirty="0">
                <a:solidFill>
                  <a:schemeClr val="accent1">
                    <a:lumMod val="75000"/>
                  </a:schemeClr>
                </a:solidFill>
              </a:rPr>
              <a:t>za mjesečno razdoblje</a:t>
            </a:r>
          </a:p>
          <a:p>
            <a:pPr lvl="1"/>
            <a:r>
              <a:rPr lang="hr-HR" sz="1800" dirty="0">
                <a:solidFill>
                  <a:schemeClr val="accent1">
                    <a:lumMod val="75000"/>
                  </a:schemeClr>
                </a:solidFill>
              </a:rPr>
              <a:t>za tromjesečno razdoblje</a:t>
            </a:r>
          </a:p>
          <a:p>
            <a:pPr lvl="1"/>
            <a:r>
              <a:rPr lang="hr-HR" sz="1800" dirty="0">
                <a:solidFill>
                  <a:schemeClr val="accent1">
                    <a:lumMod val="75000"/>
                  </a:schemeClr>
                </a:solidFill>
              </a:rPr>
              <a:t>za godišnje razdoblje</a:t>
            </a:r>
          </a:p>
          <a:p>
            <a:pPr marL="0" lvl="1" indent="0">
              <a:buNone/>
            </a:pPr>
            <a:endParaRPr lang="hr-HR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lvl="1" indent="-285750"/>
            <a:r>
              <a:rPr lang="hr-HR" sz="1800" dirty="0">
                <a:solidFill>
                  <a:schemeClr val="accent1">
                    <a:lumMod val="75000"/>
                  </a:schemeClr>
                </a:solidFill>
              </a:rPr>
              <a:t>Podnosi se nadležnom carinskom uredu prema sjedištu</a:t>
            </a:r>
          </a:p>
          <a:p>
            <a:pPr marL="285750" lvl="1" indent="-285750"/>
            <a:endParaRPr lang="hr-HR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lvl="1" indent="-285750"/>
            <a:r>
              <a:rPr lang="hr-HR" sz="1800" dirty="0">
                <a:solidFill>
                  <a:schemeClr val="accent1">
                    <a:lumMod val="75000"/>
                  </a:schemeClr>
                </a:solidFill>
              </a:rPr>
              <a:t>Uz zahtjev se podnosi:</a:t>
            </a:r>
          </a:p>
          <a:p>
            <a:pPr marL="742950" lvl="2" indent="-285750"/>
            <a:r>
              <a:rPr lang="hr-HR" sz="1800" dirty="0">
                <a:solidFill>
                  <a:schemeClr val="accent1">
                    <a:lumMod val="75000"/>
                  </a:schemeClr>
                </a:solidFill>
              </a:rPr>
              <a:t>dokaz o registraciji i kategoriji vozila</a:t>
            </a:r>
          </a:p>
          <a:p>
            <a:pPr marL="742950" lvl="2" indent="-285750"/>
            <a:r>
              <a:rPr lang="hr-HR" sz="1800" dirty="0">
                <a:solidFill>
                  <a:schemeClr val="accent1">
                    <a:lumMod val="75000"/>
                  </a:schemeClr>
                </a:solidFill>
              </a:rPr>
              <a:t>računi o nabavi goriva</a:t>
            </a:r>
          </a:p>
          <a:p>
            <a:pPr marL="742950" lvl="2" indent="-285750"/>
            <a:r>
              <a:rPr lang="hr-HR" sz="1800" dirty="0">
                <a:solidFill>
                  <a:schemeClr val="accent1">
                    <a:lumMod val="75000"/>
                  </a:schemeClr>
                </a:solidFill>
              </a:rPr>
              <a:t>punomoć o zastupanju (za prijevoznike iz EU)</a:t>
            </a:r>
          </a:p>
          <a:p>
            <a:pPr marL="742950" lvl="2" indent="-285750"/>
            <a:r>
              <a:rPr lang="hr-HR" sz="1800" dirty="0">
                <a:solidFill>
                  <a:schemeClr val="accent1">
                    <a:lumMod val="75000"/>
                  </a:schemeClr>
                </a:solidFill>
              </a:rPr>
              <a:t>interni servisi goriva – računi o nabavi i evidencije o točenju goriva u vozila</a:t>
            </a:r>
          </a:p>
          <a:p>
            <a:pPr marL="742950" lvl="2" indent="-285750"/>
            <a:r>
              <a:rPr lang="hr-HR" sz="1800" dirty="0">
                <a:solidFill>
                  <a:schemeClr val="accent1">
                    <a:lumMod val="75000"/>
                  </a:schemeClr>
                </a:solidFill>
              </a:rPr>
              <a:t>potvrda Porezne uprave o namirenim javnim davanjima </a:t>
            </a:r>
          </a:p>
          <a:p>
            <a:pPr marL="0" lvl="1" indent="0">
              <a:buNone/>
            </a:pPr>
            <a:endParaRPr lang="hr-HR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lvl="1" indent="-285750"/>
            <a:endParaRPr lang="hr-HR" sz="1600" dirty="0"/>
          </a:p>
          <a:p>
            <a:pPr marL="0" lvl="1" indent="0">
              <a:buNone/>
            </a:pP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94628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41BD31-F8E5-411F-AFEE-3672293E4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550"/>
            <a:ext cx="10515600" cy="482163"/>
          </a:xfrm>
        </p:spPr>
        <p:txBody>
          <a:bodyPr>
            <a:normAutofit/>
          </a:bodyPr>
          <a:lstStyle/>
          <a:p>
            <a:pPr algn="ctr"/>
            <a:r>
              <a:rPr lang="hr-HR" sz="2000" b="1" i="1" dirty="0">
                <a:solidFill>
                  <a:schemeClr val="accent1">
                    <a:lumMod val="75000"/>
                  </a:schemeClr>
                </a:solidFill>
              </a:rPr>
              <a:t>ZAHTJEV ZA POVRAT DIJELA PLAĆENE TROŠARINE – primjer obrasca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DE42733-5BE7-4F7B-83D3-F650FC9A2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7288"/>
            <a:ext cx="10515600" cy="5187062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hr-HR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lvl="1" indent="-285750"/>
            <a:endParaRPr lang="hr-HR" sz="1600" dirty="0"/>
          </a:p>
          <a:p>
            <a:pPr marL="0" lvl="1" indent="0">
              <a:buNone/>
            </a:pPr>
            <a:endParaRPr lang="hr-HR" sz="1400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DFADDB27-B514-42AE-A48A-7756F06161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060" y="430794"/>
            <a:ext cx="5744945" cy="6427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50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41BD31-F8E5-411F-AFEE-3672293E4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9862"/>
            <a:ext cx="10515600" cy="482163"/>
          </a:xfrm>
        </p:spPr>
        <p:txBody>
          <a:bodyPr>
            <a:normAutofit/>
          </a:bodyPr>
          <a:lstStyle/>
          <a:p>
            <a:pPr algn="ctr"/>
            <a:r>
              <a:rPr lang="hr-HR" sz="2000" b="1" i="1" dirty="0">
                <a:solidFill>
                  <a:schemeClr val="accent1">
                    <a:lumMod val="75000"/>
                  </a:schemeClr>
                </a:solidFill>
              </a:rPr>
              <a:t>ZAHTJEV ZA POVRAT DIJELA PLAĆENE TROŠARINE – primjer obrasca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DE42733-5BE7-4F7B-83D3-F650FC9A2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9901"/>
            <a:ext cx="10515600" cy="5187062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hr-HR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lvl="1" indent="-285750"/>
            <a:endParaRPr lang="hr-HR" sz="1600" dirty="0"/>
          </a:p>
          <a:p>
            <a:pPr marL="0" lvl="1" indent="0">
              <a:buNone/>
            </a:pPr>
            <a:endParaRPr lang="hr-HR" sz="1400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D4F0E0E-1528-4EBA-ADD3-332947F5DE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894" y="732758"/>
            <a:ext cx="7763431" cy="559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841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41BD31-F8E5-411F-AFEE-3672293E4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2163"/>
          </a:xfrm>
        </p:spPr>
        <p:txBody>
          <a:bodyPr>
            <a:normAutofit/>
          </a:bodyPr>
          <a:lstStyle/>
          <a:p>
            <a:pPr algn="ctr"/>
            <a:r>
              <a:rPr lang="hr-HR" sz="2000" b="1" i="1" dirty="0">
                <a:solidFill>
                  <a:srgbClr val="4472C4">
                    <a:lumMod val="75000"/>
                  </a:srgbClr>
                </a:solidFill>
              </a:rPr>
              <a:t>PRILOG ZAHTJEVU – SKUPNI RAČUN ZA ODREĐENO RAZDOBLJE SA SPECIFIKACIJOM RAČUNA</a:t>
            </a:r>
            <a:endParaRPr lang="hr-HR" b="1" dirty="0"/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18BA7F12-0C9C-49FB-A62B-37123F81FE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065245"/>
            <a:ext cx="4684266" cy="5186363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6" name="Pravokutnik 5">
            <a:extLst>
              <a:ext uri="{FF2B5EF4-FFF2-40B4-BE49-F238E27FC236}">
                <a16:creationId xmlns:a16="http://schemas.microsoft.com/office/drawing/2014/main" id="{F222DE39-8E23-4125-91B2-CB801AC2815C}"/>
              </a:ext>
            </a:extLst>
          </p:cNvPr>
          <p:cNvSpPr/>
          <p:nvPr/>
        </p:nvSpPr>
        <p:spPr>
          <a:xfrm>
            <a:off x="6096000" y="1276711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hr-HR" u="sng" dirty="0">
                <a:solidFill>
                  <a:srgbClr val="4472C4">
                    <a:lumMod val="75000"/>
                  </a:srgbClr>
                </a:solidFill>
              </a:rPr>
              <a:t>Račun sadrži: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4472C4">
                    <a:lumMod val="75000"/>
                  </a:srgbClr>
                </a:solidFill>
              </a:rPr>
              <a:t>Broj računa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4472C4">
                    <a:lumMod val="75000"/>
                  </a:srgbClr>
                </a:solidFill>
              </a:rPr>
              <a:t>Naziv i OIB prodavatelj i kupca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4472C4">
                    <a:lumMod val="75000"/>
                  </a:srgbClr>
                </a:solidFill>
              </a:rPr>
              <a:t>Datum izdavanja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4472C4">
                    <a:lumMod val="75000"/>
                  </a:srgbClr>
                </a:solidFill>
              </a:rPr>
              <a:t>Razdoblje na koje se račun odnosi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4472C4">
                    <a:lumMod val="75000"/>
                  </a:srgbClr>
                </a:solidFill>
              </a:rPr>
              <a:t>Naziv robe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4472C4">
                    <a:lumMod val="75000"/>
                  </a:srgbClr>
                </a:solidFill>
              </a:rPr>
              <a:t>Ukupnu količinu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dirty="0">
                <a:solidFill>
                  <a:srgbClr val="4472C4">
                    <a:lumMod val="75000"/>
                  </a:srgbClr>
                </a:solidFill>
              </a:rPr>
              <a:t>Naznaku o bezgotovinskom plaćanju</a:t>
            </a:r>
          </a:p>
        </p:txBody>
      </p:sp>
    </p:spTree>
    <p:extLst>
      <p:ext uri="{BB962C8B-B14F-4D97-AF65-F5344CB8AC3E}">
        <p14:creationId xmlns:p14="http://schemas.microsoft.com/office/powerpoint/2010/main" val="2948074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41BD31-F8E5-411F-AFEE-3672293E4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2163"/>
          </a:xfrm>
        </p:spPr>
        <p:txBody>
          <a:bodyPr>
            <a:normAutofit/>
          </a:bodyPr>
          <a:lstStyle/>
          <a:p>
            <a:pPr algn="ctr"/>
            <a:r>
              <a:rPr lang="hr-HR" sz="2000" b="1" i="1" dirty="0">
                <a:solidFill>
                  <a:srgbClr val="4472C4">
                    <a:lumMod val="75000"/>
                  </a:srgbClr>
                </a:solidFill>
              </a:rPr>
              <a:t>SPECIFIKACIJA RAČUNA</a:t>
            </a:r>
            <a:endParaRPr lang="hr-HR" b="1" dirty="0"/>
          </a:p>
        </p:txBody>
      </p:sp>
      <p:pic>
        <p:nvPicPr>
          <p:cNvPr id="6" name="Rezervirano mjesto sadržaja 5">
            <a:extLst>
              <a:ext uri="{FF2B5EF4-FFF2-40B4-BE49-F238E27FC236}">
                <a16:creationId xmlns:a16="http://schemas.microsoft.com/office/drawing/2014/main" id="{DA92622D-3457-45DA-B5EB-7774CBCD8F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847288"/>
            <a:ext cx="5895975" cy="4343400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7" name="TekstniOkvir 6">
            <a:extLst>
              <a:ext uri="{FF2B5EF4-FFF2-40B4-BE49-F238E27FC236}">
                <a16:creationId xmlns:a16="http://schemas.microsoft.com/office/drawing/2014/main" id="{83C0D4E7-5EC1-44AF-8CE8-1F03122B34E7}"/>
              </a:ext>
            </a:extLst>
          </p:cNvPr>
          <p:cNvSpPr txBox="1"/>
          <p:nvPr/>
        </p:nvSpPr>
        <p:spPr>
          <a:xfrm>
            <a:off x="6946084" y="847288"/>
            <a:ext cx="4407716" cy="3590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u="sng" dirty="0">
                <a:solidFill>
                  <a:schemeClr val="accent1">
                    <a:lumMod val="75000"/>
                  </a:schemeClr>
                </a:solidFill>
              </a:rPr>
              <a:t>Specifikacija računa sadrži:</a:t>
            </a:r>
          </a:p>
          <a:p>
            <a:endParaRPr lang="hr-HR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Broj ukupnog (skupnog) računa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Registarsku oznaku vozila i za svaku kupnju:</a:t>
            </a:r>
          </a:p>
          <a:p>
            <a:pPr marL="742950" lvl="1" indent="-28575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Datum kupnje</a:t>
            </a:r>
          </a:p>
          <a:p>
            <a:pPr marL="742950" lvl="1" indent="-28575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Mjesto kupnje</a:t>
            </a:r>
          </a:p>
          <a:p>
            <a:pPr marL="742950" lvl="1" indent="-28575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Naziv robe</a:t>
            </a:r>
          </a:p>
          <a:p>
            <a:pPr marL="742950" lvl="1" indent="-28575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Količinu</a:t>
            </a:r>
          </a:p>
          <a:p>
            <a:pPr marL="742950" lvl="1" indent="-28575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Ukupnu količinu za svako vozilo u obračunskom razdoblju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16609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804EF20-D6C9-49FF-8960-5C7F9B5DE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8890"/>
          </a:xfrm>
        </p:spPr>
        <p:txBody>
          <a:bodyPr/>
          <a:lstStyle/>
          <a:p>
            <a:r>
              <a:rPr lang="hr-HR" sz="2000" b="1" i="1" dirty="0">
                <a:solidFill>
                  <a:srgbClr val="4472C4">
                    <a:lumMod val="75000"/>
                  </a:srgbClr>
                </a:solidFill>
              </a:rPr>
              <a:t>PRILOG ZAHTJEVU – SKUPNI RAČUN ZA ODREĐENO RAZDOBLJE SA SPECIFIKACIJOM RAČUNA</a:t>
            </a:r>
            <a:endParaRPr lang="hr-HR" dirty="0"/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98CAEA5D-DA90-43AE-AAE1-3CC82D990F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2976" y="723900"/>
            <a:ext cx="4838866" cy="5962650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DE303D7A-E0E2-4A75-A087-0DD8854AAE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3125" y="854016"/>
            <a:ext cx="5400675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363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41BD31-F8E5-411F-AFEE-3672293E4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2163"/>
          </a:xfrm>
        </p:spPr>
        <p:txBody>
          <a:bodyPr>
            <a:normAutofit/>
          </a:bodyPr>
          <a:lstStyle/>
          <a:p>
            <a:pPr algn="ctr"/>
            <a:r>
              <a:rPr lang="hr-HR" sz="2000" b="1" i="1" dirty="0">
                <a:solidFill>
                  <a:srgbClr val="4472C4">
                    <a:lumMod val="75000"/>
                  </a:srgbClr>
                </a:solidFill>
              </a:rPr>
              <a:t>SPECIFIKACIJA RAČUNA - primjer</a:t>
            </a:r>
            <a:endParaRPr lang="hr-HR" dirty="0"/>
          </a:p>
        </p:txBody>
      </p:sp>
      <p:pic>
        <p:nvPicPr>
          <p:cNvPr id="4" name="Rezervirano mjesto sadržaja 3">
            <a:extLst>
              <a:ext uri="{FF2B5EF4-FFF2-40B4-BE49-F238E27FC236}">
                <a16:creationId xmlns:a16="http://schemas.microsoft.com/office/drawing/2014/main" id="{76FB2950-A83C-4A91-A270-6214D7919A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847288"/>
            <a:ext cx="7664291" cy="5186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4229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191</Words>
  <Application>Microsoft Office PowerPoint</Application>
  <PresentationFormat>Široki zaslon</PresentationFormat>
  <Paragraphs>43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Tema sustava Office</vt:lpstr>
      <vt:lpstr>    Povrat dijela plaće trošarine u komercijalnom prijevozu robe i putnika</vt:lpstr>
      <vt:lpstr>ZAHTJEV ZA POVRAT DIJELA PLAĆENE TROŠARINE</vt:lpstr>
      <vt:lpstr>ZAHTJEV ZA POVRAT DIJELA PLAĆENE TROŠARINE – primjer obrasca</vt:lpstr>
      <vt:lpstr>ZAHTJEV ZA POVRAT DIJELA PLAĆENE TROŠARINE – primjer obrasca</vt:lpstr>
      <vt:lpstr>PRILOG ZAHTJEVU – SKUPNI RAČUN ZA ODREĐENO RAZDOBLJE SA SPECIFIKACIJOM RAČUNA</vt:lpstr>
      <vt:lpstr>SPECIFIKACIJA RAČUNA</vt:lpstr>
      <vt:lpstr>PRILOG ZAHTJEVU – SKUPNI RAČUN ZA ODREĐENO RAZDOBLJE SA SPECIFIKACIJOM RAČUNA</vt:lpstr>
      <vt:lpstr>SPECIFIKACIJA RAČUNA - primjer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Goran Šekoranja</dc:creator>
  <cp:lastModifiedBy>Goran Šekoranja</cp:lastModifiedBy>
  <cp:revision>13</cp:revision>
  <dcterms:created xsi:type="dcterms:W3CDTF">2018-11-06T10:02:08Z</dcterms:created>
  <dcterms:modified xsi:type="dcterms:W3CDTF">2018-11-07T07:45:03Z</dcterms:modified>
</cp:coreProperties>
</file>