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12" r:id="rId1"/>
  </p:sldMasterIdLst>
  <p:notesMasterIdLst>
    <p:notesMasterId r:id="rId19"/>
  </p:notesMasterIdLst>
  <p:handoutMasterIdLst>
    <p:handoutMasterId r:id="rId20"/>
  </p:handoutMasterIdLst>
  <p:sldIdLst>
    <p:sldId id="274" r:id="rId2"/>
    <p:sldId id="287" r:id="rId3"/>
    <p:sldId id="256" r:id="rId4"/>
    <p:sldId id="257" r:id="rId5"/>
    <p:sldId id="302" r:id="rId6"/>
    <p:sldId id="303" r:id="rId7"/>
    <p:sldId id="300" r:id="rId8"/>
    <p:sldId id="258" r:id="rId9"/>
    <p:sldId id="30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297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D2D361-CB24-4995-9237-7C5CCCAEDE11}">
          <p14:sldIdLst>
            <p14:sldId id="274"/>
            <p14:sldId id="287"/>
            <p14:sldId id="256"/>
          </p14:sldIdLst>
        </p14:section>
        <p14:section name="Untitled Section" id="{056B548B-AFA0-4A54-B9EC-44E186249C85}">
          <p14:sldIdLst>
            <p14:sldId id="257"/>
            <p14:sldId id="302"/>
            <p14:sldId id="303"/>
            <p14:sldId id="300"/>
            <p14:sldId id="258"/>
            <p14:sldId id="301"/>
            <p14:sldId id="292"/>
            <p14:sldId id="293"/>
            <p14:sldId id="294"/>
            <p14:sldId id="295"/>
            <p14:sldId id="296"/>
            <p14:sldId id="298"/>
            <p14:sldId id="299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Borko" initials="MB" lastIdx="6" clrIdx="0">
    <p:extLst>
      <p:ext uri="{19B8F6BF-5375-455C-9EA6-DF929625EA0E}">
        <p15:presenceInfo xmlns:p15="http://schemas.microsoft.com/office/powerpoint/2012/main" userId="b04f729370b148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 autoAdjust="0"/>
    <p:restoredTop sz="94607"/>
  </p:normalViewPr>
  <p:slideViewPr>
    <p:cSldViewPr>
      <p:cViewPr varScale="1">
        <p:scale>
          <a:sx n="124" d="100"/>
          <a:sy n="124" d="100"/>
        </p:scale>
        <p:origin x="18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IVIS-94.d.o.o.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68C2C-D857-4EDC-8706-DBB5CFD6562F}" type="datetimeFigureOut">
              <a:rPr lang="hr-HR" smtClean="0"/>
              <a:t>21.05.2019.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D9C8-AA63-4295-9B33-04DC70EC44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3097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IVIS-94.d.o.o.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A9A9E-AFFB-4DAF-A1A2-9DA22DDB77A7}" type="datetimeFigureOut">
              <a:rPr lang="hr-HR" smtClean="0"/>
              <a:t>21.05.2019.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6E38-74E5-427C-8CD1-9FA86E6AAB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35576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6E38-74E5-427C-8CD1-9FA86E6AAB36}" type="slidenum">
              <a:rPr lang="hr-HR" smtClean="0"/>
              <a:t>3</a:t>
            </a:fld>
            <a:endParaRPr lang="hr-H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r-HR"/>
              <a:t>IVIS-94.d.o.o.</a:t>
            </a:r>
          </a:p>
        </p:txBody>
      </p:sp>
    </p:spTree>
    <p:extLst>
      <p:ext uri="{BB962C8B-B14F-4D97-AF65-F5344CB8AC3E}">
        <p14:creationId xmlns:p14="http://schemas.microsoft.com/office/powerpoint/2010/main" val="81343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F2AD-737D-1647-8D59-D470A1934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EF452-5FDE-2146-BEC9-166FD31D3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8E54-C1C4-D247-A740-3860D265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74086-0DC4-2342-B992-744CEBAC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AA70-BAAA-CA45-A4E6-7EED97C8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22477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55C5-527C-B749-8BB2-82FBB3F1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1076E-A176-074A-A64A-9429AE636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F30D-FC1C-B447-B73A-C89E007A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A875-A07F-7646-A07E-1735B41A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9BB3C-C2BC-4F41-B5FB-62012E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3700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5258A-1C17-A245-8E4E-7D17F25BA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AE2BA-166C-414F-BBC8-6A70F42A7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FA45-944C-5E47-970A-BCC5E72C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E02E7-4FBD-9E40-A529-2D704EFC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BB456-333D-8C4E-8DB6-78FE79EB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71699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EEFC-8E0F-9540-BC66-D64EA110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7F6-2867-9446-AB2E-6793DF5C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A622-B1C0-8D44-8B43-C430FC2D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5F099-61F6-3941-8837-DE73D41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9C5E-B9F9-C346-B16A-E66EB246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08184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5179-F732-C841-9243-4657D3C7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07D95-F6E0-D643-9E8D-BD357C3C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42243-EC65-F949-ABC9-A18BD863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697CE-AC09-8949-9EAC-A085396F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B8B0B-E130-1447-BFF5-727C6C88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00240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5C9C-81F9-0547-8F06-8811B682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ABC7-9240-D247-92B4-DB5071307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C957D-D77A-F040-B2DB-82F11C5F3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50717-27E0-884F-910F-08ECF4B5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C2E9C-AB02-7D40-9353-1B546901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B9B7B-BA7A-DE42-BF9B-280A02B6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734375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E1DD-F8A0-3D44-9AC4-17462205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475BB-B377-4341-94F4-AE5023C03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6A7E7-4A0C-564C-B4AE-8AF8CD392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A4612-D2E1-4E46-A6C0-C51D0C97D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D245E-DEAB-5F4D-953C-9B11E77D5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2FA22-53C5-9342-A0BD-53025E5E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9642E-FD4B-5A46-88CE-A4B2A625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C71AF-9FF4-F34E-85BE-2A7695FB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4149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8CCF-1792-7244-ACC4-FB4E3354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668AC-0087-7C46-8C35-885B3C5C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CC6EB-723B-B34B-873E-FFCEC89C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31A73-D83B-244C-A2B0-36894B38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06245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5E842-7C8C-6F44-9B94-E5AA6626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06405-13FC-9848-89EF-86BB8DD1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4076D-F0E2-F94E-9D81-2B2E76F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5274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AECF-972B-D74E-814C-12F50BB1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3A60-F896-7949-8326-7D6B4DF0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C179C-55EF-C84B-8679-D9EB17617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9012-1663-6749-B377-76B72019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5C462-CEFC-DD46-9C3F-AA8988A7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66D9E-1344-C346-9891-23DC68D6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65422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5DD3-BBEE-F541-A2E8-F4A34EF2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7AC3C-A2F0-1F41-8AB4-972705FE0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40075-20B4-E248-92D5-EFE62923E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EF44-C4FE-5446-A85A-169A2782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42B4-91C4-BF4E-8A45-049C9813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IVIS-94 d.o.o.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E38F3-0B49-A942-9D54-30ACE37F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75153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3A003-17BC-744F-954C-3DC2706A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9D99D-D114-9244-B8B2-97C59545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1599-572F-2C48-82C2-45459FFC3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D706-ABCB-4DFD-A353-1684E7CB9807}" type="datetime1">
              <a:rPr lang="hr-HR" smtClean="0"/>
              <a:t>21.05.2019.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6039-78BD-3E49-83DE-21A4522A0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IVIS-94 d.o.o.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D7E95-AD17-E146-B56F-D77F05479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290B-D23E-47B7-B952-706411D7C1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2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imon@tetid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2">
              <a:srgbClr val="F8F8F8"/>
            </a:gs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A4CB95-0FBE-BE46-83E0-E4EF079C1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47773"/>
            <a:ext cx="3854946" cy="23162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E3F3-6556-3948-83AB-7C0A4BEF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Tetida</a:t>
            </a:r>
            <a:r>
              <a:rPr lang="hr-HR" dirty="0"/>
              <a:t> d.o.o.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121A93-3132-3648-A821-D55409A4595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29630" r="5204" b="31111"/>
          <a:stretch/>
        </p:blipFill>
        <p:spPr bwMode="auto">
          <a:xfrm>
            <a:off x="6269863" y="1129110"/>
            <a:ext cx="2441575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AF0E1-10F7-9642-89C0-1034CC42F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1434201" cy="1614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75C959-FA16-D148-A39D-787034541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1" y="1692647"/>
            <a:ext cx="4000064" cy="30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EB78-34ED-9648-87D0-F6819F6E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124744"/>
          </a:xfrm>
        </p:spPr>
        <p:txBody>
          <a:bodyPr/>
          <a:lstStyle/>
          <a:p>
            <a:r>
              <a:rPr lang="sr-Latn-RS" sz="2400" dirty="0">
                <a:solidFill>
                  <a:schemeClr val="accent5"/>
                </a:solidFill>
              </a:rPr>
              <a:t>Smanjenje potrošnje energije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AE5E9-1620-E84B-9D54-59337E31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400" dirty="0" err="1">
                <a:latin typeface="+mn-lt"/>
              </a:rPr>
              <a:t>Zamjenom</a:t>
            </a:r>
            <a:r>
              <a:rPr lang="sr-Latn-RS" sz="1400" dirty="0">
                <a:latin typeface="+mn-lt"/>
              </a:rPr>
              <a:t> postojećeg </a:t>
            </a:r>
            <a:r>
              <a:rPr lang="sr-Latn-RS" sz="1400" dirty="0" err="1">
                <a:latin typeface="+mn-lt"/>
              </a:rPr>
              <a:t>grijanja</a:t>
            </a:r>
            <a:r>
              <a:rPr lang="sr-Latn-RS" sz="1400" dirty="0">
                <a:latin typeface="+mn-lt"/>
              </a:rPr>
              <a:t> s IC </a:t>
            </a:r>
            <a:r>
              <a:rPr lang="sr-Latn-RS" sz="1400" dirty="0" err="1">
                <a:latin typeface="+mn-lt"/>
              </a:rPr>
              <a:t>grijačim</a:t>
            </a:r>
            <a:r>
              <a:rPr lang="sr-Latn-RS" sz="1400" dirty="0">
                <a:latin typeface="+mn-lt"/>
              </a:rPr>
              <a:t> panelima, </a:t>
            </a:r>
            <a:r>
              <a:rPr lang="hr-HR" sz="1400" dirty="0">
                <a:latin typeface="+mn-lt"/>
              </a:rPr>
              <a:t>to je vrlo učinkovito i ekonomično rješenje za zamjenu Vaših postojećih centralnih sustava za grijanje. </a:t>
            </a:r>
          </a:p>
          <a:p>
            <a:endParaRPr lang="sr-Latn-RS" sz="1400" dirty="0">
              <a:latin typeface="+mn-lt"/>
            </a:endParaRPr>
          </a:p>
          <a:p>
            <a:endParaRPr lang="sr-Latn-RS" sz="1400" dirty="0">
              <a:latin typeface="+mn-lt"/>
            </a:endParaRPr>
          </a:p>
          <a:p>
            <a:r>
              <a:rPr lang="hr-HR" sz="1400" dirty="0">
                <a:latin typeface="+mn-lt"/>
              </a:rPr>
              <a:t>proizvodi osiguravaju ugodan boravak, osjećaj udobnosti i velike uštede pri grijanju. </a:t>
            </a:r>
          </a:p>
          <a:p>
            <a:endParaRPr lang="hr-HR" sz="1400" dirty="0">
              <a:latin typeface="+mn-lt"/>
            </a:endParaRPr>
          </a:p>
          <a:p>
            <a:endParaRPr lang="hr-HR" sz="1400" dirty="0"/>
          </a:p>
          <a:p>
            <a:r>
              <a:rPr lang="hr-HR" sz="1400" dirty="0">
                <a:latin typeface="+mn-lt"/>
              </a:rPr>
              <a:t>To su dokazana tehnološka rješenja, koja daju ugodnu toplinu i maksimalni komfor. Paneli su dizajnirani tako da ih možete ugraditi u svaku prostoriju. Idealni su i za one koji imaju manjak prostora, jer paneli rade samostalno, bez kotlovnice ili centralne instalacije, i uljepšavaju Vaše prostorije. Velika prednost takvog grijanja je mogućnost upravljanja IR Sun regulatorom te nadzor nad potrošnjom električne energije. </a:t>
            </a:r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9400B-B3F7-F84B-A7C8-0654EDDA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055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E96C-30FC-6B41-9DD4-032C7DD02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600" dirty="0">
                <a:latin typeface="+mn-lt"/>
              </a:rPr>
              <a:t>Cijena struje je u zadnjih 19 godina, u usporedbi s drugim energentima, znatno porasla. Taj trend se nastavlja i danas, a prema prognozama će tako biti i u budućnosti. No, iako je kW nekog energenta dvostruko jeftiniji, ne znači da će grijanje istog objekta biti dvostruko jeftinije. Važno je koliko ga učinkovito sustav za grijanje pretvori u toplinu i koliko učinkovito se ona iskoristi za porast temperature u prostoriji. </a:t>
            </a:r>
          </a:p>
          <a:p>
            <a:pPr marL="0" indent="0" algn="just">
              <a:buNone/>
            </a:pPr>
            <a:endParaRPr lang="hr-HR" sz="1600" dirty="0">
              <a:latin typeface="+mn-lt"/>
            </a:endParaRPr>
          </a:p>
          <a:p>
            <a:pPr marL="0" indent="0" algn="just">
              <a:buNone/>
            </a:pPr>
            <a:r>
              <a:rPr lang="hr-HR" sz="1600" dirty="0">
                <a:latin typeface="+mn-lt"/>
              </a:rPr>
              <a:t>U praksi, IC paneli svu energiju pretvaraju u toplinu te se ta toplina s neusporedivom učinkovitošću koristi za porast temperature zraka. IC paneli čine ovo do 65% učinkovitije od nekih sustava centralnog grijanja i do 40% bolje od najboljih električnih </a:t>
            </a:r>
            <a:r>
              <a:rPr lang="hr-HR" sz="1600" dirty="0" err="1">
                <a:latin typeface="+mn-lt"/>
              </a:rPr>
              <a:t>konvektora</a:t>
            </a:r>
            <a:r>
              <a:rPr lang="hr-HR" sz="1600" dirty="0">
                <a:latin typeface="+mn-lt"/>
              </a:rPr>
              <a:t>. 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165BB-0256-7F4F-8438-8F2AD2DF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25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5086-3264-9E48-9DB9-103FA1BC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400" dirty="0">
                <a:solidFill>
                  <a:schemeClr val="accent5"/>
                </a:solidFill>
                <a:latin typeface="+mn-lt"/>
              </a:rPr>
              <a:t>Proizvodnja energije Sunčane elektrane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54D0-6043-CB4F-8EE7-295629AEF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hr-HR" sz="1600" b="1" dirty="0"/>
              <a:t>Vlastita potrošnja električne energije</a:t>
            </a:r>
          </a:p>
          <a:p>
            <a:pPr marL="0" indent="0">
              <a:buNone/>
            </a:pPr>
            <a:endParaRPr lang="hr-HR" sz="1600" b="1" dirty="0"/>
          </a:p>
          <a:p>
            <a:pPr marL="0" indent="0" algn="just">
              <a:buNone/>
            </a:pPr>
            <a:r>
              <a:rPr lang="hr-HR" sz="1600" b="1" dirty="0"/>
              <a:t>Vlastita potrošnja električne energije</a:t>
            </a:r>
            <a:r>
              <a:rPr lang="hr-HR" sz="1600" dirty="0"/>
              <a:t> podrazumijeva energiju koja je direktno iskorištena za vlastite potrebe u mjestu proizvodnje. Pored raznih faktora koji utječu na učinkovitost sunčane elektrane, vrlo se velika pozornost pridaje postizanju što većeg stupnja vlastite potrošnje, koji predstavlja omjer iskorištene energije na mjestu proizvodnje s ukupno proizvedenom energijom iz vlastite sunčane elektrane.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B0F73-6E56-F540-AC9D-82286398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085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7134-081A-0542-935A-2C48214D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solidFill>
                  <a:schemeClr val="accent5"/>
                </a:solidFill>
                <a:effectLst/>
              </a:rPr>
              <a:t>Zašto sunčane elektrane</a:t>
            </a:r>
            <a:br>
              <a:rPr lang="hr-HR" b="1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73CD-BB1C-894E-A89E-002DCAAE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b="1" dirty="0"/>
              <a:t>Prihvatljiva investicija</a:t>
            </a:r>
          </a:p>
          <a:p>
            <a:pPr marL="0" indent="0">
              <a:buNone/>
            </a:pPr>
            <a:r>
              <a:rPr lang="hr-HR" sz="1600" dirty="0"/>
              <a:t>Tehnološkim postignućima, investicija u suvremene sunčane elektrane postaje znatno niža u usporedbi sa drugim vrstama elektrana za obnovljive izvore energije.</a:t>
            </a:r>
          </a:p>
          <a:p>
            <a:endParaRPr lang="sr-Latn-RS" dirty="0"/>
          </a:p>
          <a:p>
            <a:r>
              <a:rPr lang="hr-HR" sz="1600" b="1" dirty="0"/>
              <a:t>Ušteda novca</a:t>
            </a:r>
          </a:p>
          <a:p>
            <a:pPr marL="0" indent="0">
              <a:buNone/>
            </a:pPr>
            <a:r>
              <a:rPr lang="hr-HR" sz="1600" dirty="0"/>
              <a:t>Troškovi energije iz sunčane elektrane manji su od troškova energije iz mreže, tako da možete znatno uštedjeti na računima za el. energiju.</a:t>
            </a:r>
          </a:p>
          <a:p>
            <a:endParaRPr lang="sr-Latn-RS" dirty="0"/>
          </a:p>
          <a:p>
            <a:r>
              <a:rPr lang="hr-HR" sz="1600" b="1" dirty="0"/>
              <a:t>Očuvanje okoliša</a:t>
            </a:r>
          </a:p>
          <a:p>
            <a:pPr marL="0" indent="0">
              <a:buNone/>
            </a:pPr>
            <a:r>
              <a:rPr lang="hr-HR" sz="1600" dirty="0"/>
              <a:t>Sunčane elektrane imaju znatno manji negativan učinak na okoliš, dok nam energija sunca pruža ekološki čisti, neograničeni i pouzdan izvor energije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3872F-EBD8-E246-8CC8-537B2FC5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020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C2FB-A450-B047-9A4D-03371AF9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>
                <a:solidFill>
                  <a:schemeClr val="accent5"/>
                </a:solidFill>
              </a:rPr>
              <a:t>Poslovni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905D-C6B4-8A40-ACDB-89E5FC98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Identifikacija klijenata koji imaju značajan potencijal energetskih ušteda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Prvi kontakt s klijentom (javna uprava, poduzetništvo, privatne kuće, zgrade,…)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Uvid u postojeću zakonski obvezujuću dokumentaciju iz područja energetske učinkovitosti – ENERGETSKI PREGLED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Analiza podataka iz Energetskog Pregleda.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Pregled energetskih sustava klijenta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Identifikacija mjera za postizanje energetskih ušteda i izrada inicijalne financijske analize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Pomoć za pripremanje dokumentacije za apliciranje na natječajima za dobivanje bespovratnih sredstava iz nacionalnih i EU programa.</a:t>
            </a:r>
            <a:br>
              <a:rPr lang="hr-HR" dirty="0">
                <a:cs typeface="Times New Roman" panose="02020603050405020304" pitchFamily="18" charset="0"/>
              </a:rPr>
            </a:b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Izrada investicijske studije (detaljan snimak postojećeg stanja i analiza dosadašnjih troškova energenata, detaljan plan mjera energetske učinkovitosti, financijska konstrukcija investicije) </a:t>
            </a:r>
          </a:p>
          <a:p>
            <a:pPr>
              <a:buFont typeface="+mj-lt"/>
              <a:buAutoNum type="arabicPeriod"/>
            </a:pPr>
            <a:endParaRPr lang="hr-HR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cs typeface="Times New Roman" panose="02020603050405020304" pitchFamily="18" charset="0"/>
              </a:rPr>
              <a:t>Izvedba projekta energetske učinkovitosti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D7D82-7E7C-004A-A83C-7CEA1BDF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516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398D-0594-894D-8DC6-D51438ED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2400" dirty="0" err="1">
                <a:solidFill>
                  <a:schemeClr val="accent5"/>
                </a:solidFill>
              </a:rPr>
              <a:t>Primjer</a:t>
            </a:r>
            <a:r>
              <a:rPr lang="sr-Latn-RS" sz="2400" dirty="0">
                <a:solidFill>
                  <a:schemeClr val="accent5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058E-997F-CC4A-93DE-534AD169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600" dirty="0"/>
              <a:t>Račun za struju vam iznosi 700 </a:t>
            </a:r>
            <a:r>
              <a:rPr lang="sr-Latn-RS" sz="1600" dirty="0" err="1"/>
              <a:t>hrk</a:t>
            </a:r>
            <a:r>
              <a:rPr lang="sr-Latn-RS" sz="1600" dirty="0"/>
              <a:t> </a:t>
            </a:r>
            <a:r>
              <a:rPr lang="sr-Latn-RS" sz="1600" dirty="0" err="1"/>
              <a:t>mjesečno</a:t>
            </a:r>
            <a:endParaRPr lang="sr-Latn-RS" sz="1600" dirty="0"/>
          </a:p>
          <a:p>
            <a:r>
              <a:rPr lang="sr-Latn-RS" sz="1600" dirty="0"/>
              <a:t>Račun za plin vam iznosi 3000 </a:t>
            </a:r>
            <a:r>
              <a:rPr lang="sr-Latn-RS" sz="1600" dirty="0" err="1"/>
              <a:t>hrk</a:t>
            </a:r>
            <a:r>
              <a:rPr lang="sr-Latn-RS" sz="1600" dirty="0"/>
              <a:t> u </a:t>
            </a:r>
            <a:r>
              <a:rPr lang="sr-Latn-RS" sz="1600" dirty="0" err="1"/>
              <a:t>prosjeku</a:t>
            </a:r>
            <a:r>
              <a:rPr lang="sr-Latn-RS" sz="1600" dirty="0"/>
              <a:t> </a:t>
            </a:r>
            <a:r>
              <a:rPr lang="sr-Latn-RS" sz="1600" dirty="0" err="1"/>
              <a:t>mjesećno</a:t>
            </a:r>
            <a:endParaRPr lang="sr-Latn-RS" sz="1600" dirty="0"/>
          </a:p>
          <a:p>
            <a:endParaRPr lang="sr-Latn-RS" sz="1600" dirty="0"/>
          </a:p>
          <a:p>
            <a:r>
              <a:rPr lang="sr-Latn-RS" sz="1600" dirty="0"/>
              <a:t>Sa ugradnjom solarne elektrane i ugovorom s HEP obračunava se proizvodnja s potrošnjom na godišnjoj razini</a:t>
            </a:r>
          </a:p>
          <a:p>
            <a:r>
              <a:rPr lang="sr-Latn-RS" sz="1600" dirty="0"/>
              <a:t>Sa ugradnjom IC panela smanjili ste račun odnosno on iznosi 0 HRK.</a:t>
            </a:r>
          </a:p>
          <a:p>
            <a:endParaRPr lang="sr-Latn-RS" sz="1600" dirty="0"/>
          </a:p>
          <a:p>
            <a:r>
              <a:rPr lang="sr-Latn-RS" sz="1600" dirty="0"/>
              <a:t>Sa pametnim </a:t>
            </a:r>
            <a:r>
              <a:rPr lang="sr-Latn-RS" sz="1600" dirty="0" err="1"/>
              <a:t>rješjenjem</a:t>
            </a:r>
            <a:r>
              <a:rPr lang="sr-Latn-RS" sz="1600" dirty="0"/>
              <a:t> možemo anulirati trošak električne energije i trošak </a:t>
            </a:r>
            <a:r>
              <a:rPr lang="sr-Latn-RS" sz="1600" dirty="0" err="1"/>
              <a:t>grijanja</a:t>
            </a:r>
            <a:r>
              <a:rPr lang="sr-Latn-RS" sz="1600" dirty="0"/>
              <a:t> (hlađenja)</a:t>
            </a:r>
          </a:p>
          <a:p>
            <a:endParaRPr lang="sr-Latn-RS" sz="1600" dirty="0"/>
          </a:p>
          <a:p>
            <a:r>
              <a:rPr lang="sr-Latn-RS" sz="1600" dirty="0" err="1"/>
              <a:t>Prosječna</a:t>
            </a:r>
            <a:r>
              <a:rPr lang="sr-Latn-RS" sz="1600" dirty="0"/>
              <a:t> </a:t>
            </a:r>
            <a:r>
              <a:rPr lang="sr-Latn-RS" sz="1600" dirty="0" err="1"/>
              <a:t>odplata</a:t>
            </a:r>
            <a:r>
              <a:rPr lang="sr-Latn-RS" sz="1600" dirty="0"/>
              <a:t> investicije je od 7 – 10 godina.</a:t>
            </a:r>
          </a:p>
          <a:p>
            <a:endParaRPr lang="sr-Latn-RS" sz="1600" dirty="0"/>
          </a:p>
          <a:p>
            <a:r>
              <a:rPr lang="sr-Latn-RS" sz="1600" b="1" dirty="0">
                <a:solidFill>
                  <a:schemeClr val="accent5"/>
                </a:solidFill>
              </a:rPr>
              <a:t>Nakon toga uživate u nagradi za vašu investiciju.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C37D7-CAF9-B549-9173-3AAD0FA0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47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3DE1-7114-D94A-9271-EC2A8EC6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>
                <a:solidFill>
                  <a:schemeClr val="accent5"/>
                </a:solidFill>
              </a:rPr>
              <a:t>Mogućnosti finansiranja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F1B5-4173-B841-93E5-BBAA5EEA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sr-Latn-RS" sz="1600" dirty="0"/>
              <a:t>ESCO model </a:t>
            </a:r>
            <a:r>
              <a:rPr lang="sr-Latn-RS" sz="1600" dirty="0" err="1"/>
              <a:t>financiranja</a:t>
            </a:r>
            <a:endParaRPr lang="sr-Latn-RS" sz="1600" dirty="0"/>
          </a:p>
          <a:p>
            <a:r>
              <a:rPr lang="sr-Latn-RS" sz="1600" dirty="0"/>
              <a:t>JPP model </a:t>
            </a:r>
            <a:r>
              <a:rPr lang="sr-Latn-RS" sz="1600" dirty="0" err="1"/>
              <a:t>financiranja</a:t>
            </a:r>
            <a:endParaRPr lang="sr-Latn-RS" sz="1600" dirty="0"/>
          </a:p>
          <a:p>
            <a:r>
              <a:rPr lang="sr-Latn-RS" sz="1600" dirty="0"/>
              <a:t>Kredit</a:t>
            </a:r>
          </a:p>
          <a:p>
            <a:r>
              <a:rPr lang="sr-Latn-RS" sz="1600" dirty="0"/>
              <a:t>Vlastita sredstva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FFDDE-4DCD-124D-83B5-23A03E58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009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84A2C-D2BD-C147-8E4B-73CC8F55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HVALA NA PAŽNJI!</a:t>
            </a:r>
          </a:p>
          <a:p>
            <a:pPr marL="0" indent="0" algn="ctr">
              <a:buNone/>
            </a:pPr>
            <a:endParaRPr lang="hr-HR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hr-HR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hr-HR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Vaš </a:t>
            </a:r>
            <a:r>
              <a:rPr lang="hr-HR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Tetida</a:t>
            </a: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tim!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hr-HR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Simon </a:t>
            </a:r>
            <a:r>
              <a:rPr lang="hr-HR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Ferjuc</a:t>
            </a: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hr-HR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dipl.oec</a:t>
            </a:r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2000" b="1" dirty="0">
                <a:solidFill>
                  <a:srgbClr val="92D050"/>
                </a:solidFill>
                <a:latin typeface="+mn-lt"/>
                <a:hlinkClick r:id="rId2"/>
              </a:rPr>
              <a:t>simon@tetida.eu</a:t>
            </a:r>
            <a:r>
              <a:rPr lang="hr-HR" sz="20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r-HR" sz="2000" b="1" dirty="0" err="1">
                <a:solidFill>
                  <a:schemeClr val="accent5"/>
                </a:solidFill>
                <a:latin typeface="+mn-lt"/>
              </a:rPr>
              <a:t>Mobil</a:t>
            </a:r>
            <a:r>
              <a:rPr lang="hr-HR" sz="2000" b="1" dirty="0">
                <a:solidFill>
                  <a:schemeClr val="accent5"/>
                </a:solidFill>
                <a:latin typeface="+mn-lt"/>
              </a:rPr>
              <a:t>: 099 88 74 071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FB1FB-ADC8-4141-AAE5-65489039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7761827-AC7E-0644-A4A7-4DA4AD1EC48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29630" r="5204" b="31111"/>
          <a:stretch/>
        </p:blipFill>
        <p:spPr bwMode="auto">
          <a:xfrm>
            <a:off x="6245225" y="0"/>
            <a:ext cx="2441575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27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O NAMA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641565" y="1638252"/>
            <a:ext cx="7467600" cy="914400"/>
          </a:xfrm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hr-HR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Hrvatska konzultantska tvrtka za poslovno savjetovanje </a:t>
            </a:r>
          </a:p>
          <a:p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zervirano mjesto sadržaja 3"/>
          <p:cNvSpPr txBox="1">
            <a:spLocks/>
          </p:cNvSpPr>
          <p:nvPr/>
        </p:nvSpPr>
        <p:spPr>
          <a:xfrm>
            <a:off x="654480" y="2963815"/>
            <a:ext cx="7467600" cy="36576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r-HR" dirty="0" err="1">
                <a:cs typeface="Arial" pitchFamily="34" charset="0"/>
              </a:rPr>
              <a:t>Specializirani</a:t>
            </a:r>
            <a:r>
              <a:rPr lang="hr-HR" dirty="0">
                <a:cs typeface="Arial" pitchFamily="34" charset="0"/>
              </a:rPr>
              <a:t> smo  za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r-HR" dirty="0">
                <a:cs typeface="Arial" pitchFamily="34" charset="0"/>
              </a:rPr>
              <a:t>projekte u područjima energetske učinkovitosti, infrastrukture, ruralnog razvoja, poduzetništva i turizma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hr-HR" b="1" dirty="0">
              <a:cs typeface="Arial" pitchFamily="34" charset="0"/>
            </a:endParaRPr>
          </a:p>
          <a:p>
            <a:pPr marL="514350" indent="-51435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r-HR" dirty="0">
                <a:cs typeface="Arial" pitchFamily="34" charset="0"/>
              </a:rPr>
              <a:t>Jedan od osnivača </a:t>
            </a:r>
            <a:r>
              <a:rPr lang="hr-HR" b="1" dirty="0">
                <a:solidFill>
                  <a:schemeClr val="accent5"/>
                </a:solidFill>
                <a:cs typeface="Arial" pitchFamily="34" charset="0"/>
              </a:rPr>
              <a:t>Udruge</a:t>
            </a:r>
            <a:r>
              <a:rPr lang="hr-HR" dirty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hr-HR" b="1" dirty="0">
                <a:solidFill>
                  <a:schemeClr val="accent5"/>
                </a:solidFill>
                <a:cs typeface="Arial" pitchFamily="34" charset="0"/>
              </a:rPr>
              <a:t>Održivog Razvoja i Konkurentnosti</a:t>
            </a:r>
            <a:r>
              <a:rPr lang="hr-HR" b="1" dirty="0">
                <a:cs typeface="Arial" pitchFamily="34" charset="0"/>
              </a:rPr>
              <a:t>, </a:t>
            </a:r>
          </a:p>
          <a:p>
            <a:pPr marL="514350" indent="-51435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Mreže za održivi razvoj Republike Hrvatske </a:t>
            </a:r>
          </a:p>
          <a:p>
            <a:pPr marL="514350" indent="-51435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r-HR" dirty="0">
                <a:cs typeface="Arial" pitchFamily="34" charset="0"/>
              </a:rPr>
              <a:t>I</a:t>
            </a:r>
          </a:p>
          <a:p>
            <a:pPr marL="514350" indent="-51435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Platforme za održivi razvoj gradova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500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4071937-1BFE-9A46-9610-BD99BB2036F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29630" r="5204" b="31111"/>
          <a:stretch/>
        </p:blipFill>
        <p:spPr bwMode="auto">
          <a:xfrm>
            <a:off x="5667590" y="592114"/>
            <a:ext cx="2441575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6858000" cy="1710680"/>
          </a:xfrm>
        </p:spPr>
        <p:txBody>
          <a:bodyPr>
            <a:noAutofit/>
          </a:bodyPr>
          <a:lstStyle/>
          <a:p>
            <a:r>
              <a:rPr lang="hr-HR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Rješenja za inteligentno korištenje energije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6093296"/>
            <a:ext cx="6731124" cy="6858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Povečanje energetske učinkovitosti</a:t>
            </a:r>
          </a:p>
          <a:p>
            <a:endParaRPr lang="hr-H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89" y="2636076"/>
            <a:ext cx="3298395" cy="32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36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80" y="274638"/>
            <a:ext cx="8497307" cy="70609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Rješenja za inteligentno korištenje energije 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r-HR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hr-HR" sz="2000" dirty="0" err="1">
                <a:solidFill>
                  <a:schemeClr val="tx1"/>
                </a:solidFill>
                <a:latin typeface="+mn-lt"/>
              </a:rPr>
              <a:t>Tetida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 je u suradnji s tvrtkom EKOSEN i </a:t>
            </a:r>
            <a:r>
              <a:rPr lang="hr-HR" sz="2000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000" dirty="0" err="1">
                <a:solidFill>
                  <a:schemeClr val="tx1"/>
                </a:solidFill>
                <a:latin typeface="+mn-lt"/>
              </a:rPr>
              <a:t>Ing</a:t>
            </a:r>
            <a:r>
              <a:rPr lang="hr-HR" sz="2000" dirty="0">
                <a:solidFill>
                  <a:schemeClr val="tx1"/>
                </a:solidFill>
                <a:latin typeface="+mn-lt"/>
              </a:rPr>
              <a:t> razvila poslovni model projekta  energetske učinkovitosti</a:t>
            </a:r>
            <a:r>
              <a:rPr lang="hr-HR" dirty="0">
                <a:latin typeface="+mn-lt"/>
              </a:rPr>
              <a:t> </a:t>
            </a:r>
            <a:r>
              <a:rPr lang="hr-HR" sz="2100" dirty="0">
                <a:solidFill>
                  <a:schemeClr val="tx1"/>
                </a:solidFill>
                <a:latin typeface="+mn-lt"/>
              </a:rPr>
              <a:t>za Vas- </a:t>
            </a:r>
            <a:r>
              <a:rPr lang="hr-HR" sz="2100" dirty="0">
                <a:solidFill>
                  <a:schemeClr val="accent5"/>
                </a:solidFill>
                <a:latin typeface="+mn-lt"/>
              </a:rPr>
              <a:t>„Energetsko samoodržive pametne zgrade”</a:t>
            </a:r>
          </a:p>
          <a:p>
            <a:pPr>
              <a:buFont typeface="Wingdings" pitchFamily="2" charset="2"/>
              <a:buChar char="§"/>
            </a:pPr>
            <a:endParaRPr lang="hr-HR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366604"/>
            <a:ext cx="2847975" cy="365125"/>
          </a:xfrm>
        </p:spPr>
        <p:txBody>
          <a:bodyPr/>
          <a:lstStyle/>
          <a:p>
            <a:r>
              <a:rPr lang="hr-HR">
                <a:latin typeface="+mn-lt"/>
              </a:rPr>
              <a:t>.</a:t>
            </a:r>
            <a:endParaRPr lang="hr-H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181" y="1484784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/>
              <a:t>Osnovni princip projekata energetske učinkovitosti je otplata investicije kroz uštede.</a:t>
            </a:r>
          </a:p>
          <a:p>
            <a:pPr algn="just"/>
            <a:r>
              <a:rPr lang="hr-HR" sz="1400" dirty="0"/>
              <a:t>Plaćanje pruženih usluga temelji se na postignutim poboljšanjima energetske učinkovitosti i ispunjenju drugih dogovorenih kriterija glede ostvarenih postignuća</a:t>
            </a:r>
            <a:r>
              <a:rPr lang="hr-HR" dirty="0"/>
              <a:t>. </a:t>
            </a:r>
          </a:p>
        </p:txBody>
      </p:sp>
      <p:pic>
        <p:nvPicPr>
          <p:cNvPr id="8" name="Picture 7" descr="12600933602n01y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2427316" cy="242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4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7741-D61A-8345-904A-FA31E549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S A M O O   P   S   K   R   B A</a:t>
            </a:r>
            <a:br>
              <a:rPr lang="hr-HR" sz="2400" dirty="0">
                <a:solidFill>
                  <a:schemeClr val="accent1"/>
                </a:solidFill>
                <a:latin typeface="+mn-lt"/>
              </a:rPr>
            </a:b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l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k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t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r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i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č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n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o m 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n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r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g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i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j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o m</a:t>
            </a:r>
            <a:br>
              <a:rPr lang="hr-HR" sz="2400" dirty="0">
                <a:solidFill>
                  <a:schemeClr val="accent1"/>
                </a:solidFill>
                <a:latin typeface="+mn-lt"/>
              </a:rPr>
            </a:br>
            <a:endParaRPr lang="sr-Latn-R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86F1-5C7B-6846-8069-2061048F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PREDNOSTI</a:t>
            </a:r>
            <a:endParaRPr lang="hr-HR" sz="1600" dirty="0"/>
          </a:p>
          <a:p>
            <a:pPr marL="0" indent="0">
              <a:buNone/>
            </a:pPr>
            <a:br>
              <a:rPr lang="de-DE" sz="1600" dirty="0"/>
            </a:br>
            <a:r>
              <a:rPr lang="de-DE" sz="1600" dirty="0" err="1"/>
              <a:t>Pretvorba</a:t>
            </a:r>
            <a:r>
              <a:rPr lang="de-DE" sz="1600" dirty="0"/>
              <a:t> </a:t>
            </a:r>
            <a:r>
              <a:rPr lang="de-DE" sz="1600" dirty="0" err="1"/>
              <a:t>u</a:t>
            </a:r>
            <a:r>
              <a:rPr lang="de-DE" sz="1600" dirty="0"/>
              <a:t> </a:t>
            </a:r>
            <a:r>
              <a:rPr lang="de-DE" sz="1600" dirty="0" err="1"/>
              <a:t>električnu</a:t>
            </a:r>
            <a:r>
              <a:rPr lang="de-DE" sz="1600" dirty="0"/>
              <a:t> </a:t>
            </a:r>
            <a:r>
              <a:rPr lang="de-DE" sz="1600" dirty="0" err="1"/>
              <a:t>struju</a:t>
            </a:r>
            <a:r>
              <a:rPr lang="de-DE" sz="1600" dirty="0"/>
              <a:t>- </a:t>
            </a:r>
            <a:r>
              <a:rPr lang="de-DE" sz="1600" dirty="0" err="1"/>
              <a:t>razvoj</a:t>
            </a:r>
            <a:r>
              <a:rPr lang="de-DE" sz="1600" dirty="0"/>
              <a:t> </a:t>
            </a:r>
            <a:r>
              <a:rPr lang="de-DE" sz="1600" dirty="0" err="1"/>
              <a:t>tehnologije</a:t>
            </a:r>
            <a:r>
              <a:rPr lang="de-DE" sz="1600" dirty="0"/>
              <a:t> 20. i 21. </a:t>
            </a:r>
            <a:r>
              <a:rPr lang="de-DE" sz="1600" dirty="0" err="1"/>
              <a:t>stoljeća</a:t>
            </a:r>
            <a:endParaRPr lang="hr-HR" sz="1600" dirty="0"/>
          </a:p>
          <a:p>
            <a:r>
              <a:rPr lang="de-DE" sz="1600" dirty="0" err="1"/>
              <a:t>Tehnologija</a:t>
            </a:r>
            <a:r>
              <a:rPr lang="de-DE" sz="1600" dirty="0"/>
              <a:t> </a:t>
            </a:r>
            <a:r>
              <a:rPr lang="de-DE" sz="1600" dirty="0" err="1"/>
              <a:t>pristupačna</a:t>
            </a:r>
            <a:r>
              <a:rPr lang="de-DE" sz="1600" dirty="0"/>
              <a:t> na  </a:t>
            </a:r>
            <a:r>
              <a:rPr lang="de-DE" sz="1600" dirty="0" err="1"/>
              <a:t>tržištu</a:t>
            </a:r>
            <a:endParaRPr lang="hr-HR" sz="1600" dirty="0"/>
          </a:p>
          <a:p>
            <a:r>
              <a:rPr lang="de-DE" sz="1600" dirty="0" err="1"/>
              <a:t>Suvremeni</a:t>
            </a:r>
            <a:r>
              <a:rPr lang="de-DE" sz="1600" dirty="0"/>
              <a:t> </a:t>
            </a:r>
            <a:r>
              <a:rPr lang="de-DE" sz="1600" dirty="0" err="1"/>
              <a:t>način</a:t>
            </a:r>
            <a:r>
              <a:rPr lang="de-DE" sz="1600" dirty="0"/>
              <a:t> </a:t>
            </a:r>
            <a:r>
              <a:rPr lang="de-DE" sz="1600" dirty="0" err="1"/>
              <a:t>projektiranja</a:t>
            </a:r>
            <a:r>
              <a:rPr lang="de-DE" sz="1600" dirty="0"/>
              <a:t> i </a:t>
            </a:r>
            <a:r>
              <a:rPr lang="de-DE" sz="1600" dirty="0" err="1"/>
              <a:t>procjene</a:t>
            </a:r>
            <a:r>
              <a:rPr lang="de-DE" sz="1600" dirty="0"/>
              <a:t> </a:t>
            </a:r>
            <a:r>
              <a:rPr lang="de-DE" sz="1600" dirty="0" err="1"/>
              <a:t>proizvodnje</a:t>
            </a:r>
            <a:endParaRPr lang="hr-HR" sz="1600" dirty="0"/>
          </a:p>
          <a:p>
            <a:r>
              <a:rPr lang="de-DE" sz="1600" dirty="0" err="1"/>
              <a:t>Najniži</a:t>
            </a:r>
            <a:r>
              <a:rPr lang="de-DE" sz="1600" dirty="0"/>
              <a:t>  </a:t>
            </a:r>
            <a:r>
              <a:rPr lang="de-DE" sz="1600" dirty="0" err="1"/>
              <a:t>investicijski</a:t>
            </a:r>
            <a:r>
              <a:rPr lang="de-DE" sz="1600" dirty="0"/>
              <a:t> </a:t>
            </a:r>
            <a:r>
              <a:rPr lang="de-DE" sz="1600" dirty="0" err="1"/>
              <a:t>troškovi</a:t>
            </a:r>
            <a:r>
              <a:rPr lang="de-DE" sz="1600" dirty="0"/>
              <a:t> </a:t>
            </a:r>
            <a:r>
              <a:rPr lang="de-DE" sz="1600" dirty="0" err="1"/>
              <a:t>po</a:t>
            </a:r>
            <a:r>
              <a:rPr lang="de-DE" sz="1600" dirty="0"/>
              <a:t> 1 kW </a:t>
            </a:r>
            <a:r>
              <a:rPr lang="de-DE" sz="1600" dirty="0" err="1"/>
              <a:t>od</a:t>
            </a:r>
            <a:r>
              <a:rPr lang="de-DE" sz="1600" dirty="0"/>
              <a:t> </a:t>
            </a:r>
            <a:r>
              <a:rPr lang="de-DE" sz="1600" dirty="0" err="1"/>
              <a:t>svih</a:t>
            </a:r>
            <a:r>
              <a:rPr lang="de-DE" sz="1600" dirty="0"/>
              <a:t> </a:t>
            </a:r>
            <a:r>
              <a:rPr lang="de-DE" sz="1600" dirty="0" err="1"/>
              <a:t>izvora</a:t>
            </a:r>
            <a:r>
              <a:rPr lang="de-DE" sz="1600" dirty="0"/>
              <a:t> </a:t>
            </a:r>
            <a:r>
              <a:rPr lang="de-DE" sz="1600" dirty="0" err="1"/>
              <a:t>energije</a:t>
            </a:r>
            <a:r>
              <a:rPr lang="de-DE" sz="1600" dirty="0"/>
              <a:t> </a:t>
            </a:r>
            <a:r>
              <a:rPr lang="de-DE" sz="1600" dirty="0" err="1"/>
              <a:t>Investicija</a:t>
            </a:r>
            <a:r>
              <a:rPr lang="de-DE" sz="1600" dirty="0"/>
              <a:t> s </a:t>
            </a:r>
            <a:r>
              <a:rPr lang="de-DE" sz="1600" dirty="0" err="1"/>
              <a:t>najbržom</a:t>
            </a:r>
            <a:r>
              <a:rPr lang="de-DE" sz="1600" dirty="0"/>
              <a:t> </a:t>
            </a:r>
            <a:r>
              <a:rPr lang="de-DE" sz="1600" dirty="0" err="1"/>
              <a:t>realizacijom</a:t>
            </a:r>
            <a:r>
              <a:rPr lang="de-DE" sz="1600" dirty="0"/>
              <a:t> i </a:t>
            </a:r>
            <a:r>
              <a:rPr lang="de-DE" sz="1600" dirty="0" err="1"/>
              <a:t>najvećom</a:t>
            </a:r>
            <a:r>
              <a:rPr lang="de-DE" sz="1600" dirty="0"/>
              <a:t> </a:t>
            </a:r>
            <a:r>
              <a:rPr lang="de-DE" sz="1600" dirty="0" err="1"/>
              <a:t>održivošću</a:t>
            </a:r>
            <a:r>
              <a:rPr lang="de-DE" sz="1600" dirty="0"/>
              <a:t> </a:t>
            </a:r>
            <a:r>
              <a:rPr lang="de-DE" sz="1600" dirty="0" err="1"/>
              <a:t>Investicija</a:t>
            </a:r>
            <a:r>
              <a:rPr lang="de-DE" sz="1600" dirty="0"/>
              <a:t> </a:t>
            </a:r>
            <a:r>
              <a:rPr lang="de-DE" sz="1600" dirty="0" err="1"/>
              <a:t>za</a:t>
            </a:r>
            <a:r>
              <a:rPr lang="de-DE" sz="1600" dirty="0"/>
              <a:t> </a:t>
            </a:r>
            <a:r>
              <a:rPr lang="de-DE" sz="1600" dirty="0" err="1"/>
              <a:t>koju</a:t>
            </a:r>
            <a:r>
              <a:rPr lang="de-DE" sz="1600" dirty="0"/>
              <a:t>  se </a:t>
            </a:r>
            <a:r>
              <a:rPr lang="de-DE" sz="1600" dirty="0" err="1"/>
              <a:t>dobiju</a:t>
            </a:r>
            <a:r>
              <a:rPr lang="de-DE" sz="1600" dirty="0"/>
              <a:t> </a:t>
            </a:r>
            <a:r>
              <a:rPr lang="de-DE" sz="1600" dirty="0" err="1"/>
              <a:t>državni</a:t>
            </a:r>
            <a:r>
              <a:rPr lang="de-DE" sz="1600" dirty="0"/>
              <a:t> </a:t>
            </a:r>
            <a:r>
              <a:rPr lang="de-DE" sz="1600" dirty="0" err="1"/>
              <a:t>poticaji</a:t>
            </a:r>
            <a:endParaRPr lang="hr-HR" sz="1600" dirty="0"/>
          </a:p>
          <a:p>
            <a:r>
              <a:rPr lang="de-DE" sz="1600" dirty="0" err="1"/>
              <a:t>Optimalno</a:t>
            </a:r>
            <a:r>
              <a:rPr lang="de-DE" sz="1600" dirty="0"/>
              <a:t> </a:t>
            </a:r>
            <a:r>
              <a:rPr lang="de-DE" sz="1600" dirty="0" err="1"/>
              <a:t>tehničko</a:t>
            </a:r>
            <a:r>
              <a:rPr lang="de-DE" sz="1600" dirty="0"/>
              <a:t> </a:t>
            </a:r>
            <a:r>
              <a:rPr lang="de-DE" sz="1600" dirty="0" err="1"/>
              <a:t>rješenje</a:t>
            </a:r>
            <a:r>
              <a:rPr lang="de-DE" sz="1600" dirty="0"/>
              <a:t> s </a:t>
            </a:r>
            <a:r>
              <a:rPr lang="de-DE" sz="1600" dirty="0" err="1"/>
              <a:t>mogućnošću</a:t>
            </a:r>
            <a:r>
              <a:rPr lang="de-DE" sz="1600" dirty="0"/>
              <a:t> </a:t>
            </a:r>
            <a:r>
              <a:rPr lang="de-DE" sz="1600" dirty="0" err="1"/>
              <a:t>dogradnje</a:t>
            </a:r>
            <a:r>
              <a:rPr lang="de-DE" sz="1600" dirty="0"/>
              <a:t> </a:t>
            </a:r>
            <a:r>
              <a:rPr lang="de-DE" sz="1600" dirty="0" err="1"/>
              <a:t>Digitalizacija</a:t>
            </a:r>
            <a:r>
              <a:rPr lang="de-DE" sz="1600" dirty="0"/>
              <a:t> i </a:t>
            </a:r>
            <a:r>
              <a:rPr lang="de-DE" sz="1600" dirty="0" err="1"/>
              <a:t>upravljanje</a:t>
            </a:r>
            <a:r>
              <a:rPr lang="de-DE" sz="1600" dirty="0"/>
              <a:t> </a:t>
            </a:r>
            <a:r>
              <a:rPr lang="de-DE" sz="1600" dirty="0" err="1"/>
              <a:t>proizvodnjom</a:t>
            </a:r>
            <a:r>
              <a:rPr lang="de-DE" sz="1600" dirty="0"/>
              <a:t> i </a:t>
            </a:r>
            <a:r>
              <a:rPr lang="de-DE" sz="1600" dirty="0" err="1"/>
              <a:t>potrošnjom</a:t>
            </a:r>
            <a:r>
              <a:rPr lang="de-DE" sz="1600" dirty="0"/>
              <a:t> </a:t>
            </a:r>
            <a:r>
              <a:rPr lang="de-DE" sz="1600" dirty="0" err="1"/>
              <a:t>Održavanje</a:t>
            </a:r>
            <a:r>
              <a:rPr lang="de-DE" sz="1600" dirty="0"/>
              <a:t> </a:t>
            </a:r>
            <a:r>
              <a:rPr lang="de-DE" sz="1600" dirty="0" err="1"/>
              <a:t>osigurano</a:t>
            </a:r>
            <a:endParaRPr lang="hr-HR" sz="1600" dirty="0"/>
          </a:p>
          <a:p>
            <a:r>
              <a:rPr lang="de-DE" sz="1600" dirty="0" err="1"/>
              <a:t>Garancija</a:t>
            </a:r>
            <a:r>
              <a:rPr lang="de-DE" sz="1600" dirty="0"/>
              <a:t> 20 </a:t>
            </a:r>
            <a:r>
              <a:rPr lang="de-DE" sz="1600" dirty="0" err="1"/>
              <a:t>godina</a:t>
            </a:r>
            <a:endParaRPr lang="hr-HR" sz="1600" dirty="0"/>
          </a:p>
          <a:p>
            <a:pPr marL="0" indent="0">
              <a:buNone/>
            </a:pPr>
            <a:br>
              <a:rPr lang="de-DE" dirty="0"/>
            </a:br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8578D-6F88-174F-BE0F-0823DD89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176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7741-D61A-8345-904A-FA31E549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S A M O O   P   S   K   R   B A</a:t>
            </a:r>
            <a:br>
              <a:rPr lang="hr-HR" sz="2400" dirty="0">
                <a:solidFill>
                  <a:schemeClr val="accent1"/>
                </a:solidFill>
                <a:latin typeface="+mn-lt"/>
              </a:rPr>
            </a:b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l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k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t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r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i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č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n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o m 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n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e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r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g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i </a:t>
            </a:r>
            <a:r>
              <a:rPr lang="de-DE" sz="2400" dirty="0" err="1">
                <a:solidFill>
                  <a:schemeClr val="accent1"/>
                </a:solidFill>
                <a:latin typeface="+mn-lt"/>
              </a:rPr>
              <a:t>j</a:t>
            </a:r>
            <a:r>
              <a:rPr lang="de-DE" sz="2400" dirty="0">
                <a:solidFill>
                  <a:schemeClr val="accent1"/>
                </a:solidFill>
                <a:latin typeface="+mn-lt"/>
              </a:rPr>
              <a:t> o m</a:t>
            </a:r>
            <a:br>
              <a:rPr lang="hr-HR" sz="2400" dirty="0">
                <a:solidFill>
                  <a:schemeClr val="accent1"/>
                </a:solidFill>
                <a:latin typeface="+mn-lt"/>
              </a:rPr>
            </a:br>
            <a:endParaRPr lang="sr-Latn-R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86F1-5C7B-6846-8069-2061048F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PRIMJENA</a:t>
            </a:r>
          </a:p>
          <a:p>
            <a:pPr marL="0" indent="0">
              <a:buNone/>
            </a:pPr>
            <a:br>
              <a:rPr lang="de-DE" sz="1600" dirty="0"/>
            </a:br>
            <a:r>
              <a:rPr lang="de-DE" sz="1600" dirty="0" err="1"/>
              <a:t>Kućanstvo</a:t>
            </a:r>
            <a:r>
              <a:rPr lang="de-DE" sz="1600" dirty="0"/>
              <a:t>: </a:t>
            </a:r>
            <a:r>
              <a:rPr lang="de-DE" sz="1600" dirty="0" err="1"/>
              <a:t>Opća</a:t>
            </a:r>
            <a:r>
              <a:rPr lang="de-DE" sz="1600" dirty="0"/>
              <a:t> </a:t>
            </a:r>
            <a:r>
              <a:rPr lang="de-DE" sz="1600" dirty="0" err="1"/>
              <a:t>potrošnja</a:t>
            </a:r>
            <a:r>
              <a:rPr lang="de-DE" sz="1600" dirty="0"/>
              <a:t>, </a:t>
            </a:r>
            <a:r>
              <a:rPr lang="de-DE" sz="1600" dirty="0" err="1"/>
              <a:t>upravljana</a:t>
            </a:r>
            <a:r>
              <a:rPr lang="de-DE" sz="1600" dirty="0"/>
              <a:t> </a:t>
            </a:r>
            <a:r>
              <a:rPr lang="de-DE" sz="1600" dirty="0" err="1"/>
              <a:t>za</a:t>
            </a:r>
            <a:r>
              <a:rPr lang="de-DE" sz="1600" dirty="0"/>
              <a:t> </a:t>
            </a:r>
            <a:r>
              <a:rPr lang="de-DE" sz="1600" dirty="0" err="1"/>
              <a:t>grijanje-hlađenje</a:t>
            </a:r>
            <a:r>
              <a:rPr lang="de-DE" sz="1600" dirty="0"/>
              <a:t>, </a:t>
            </a:r>
            <a:r>
              <a:rPr lang="de-DE" sz="1600" dirty="0" err="1"/>
              <a:t>pranje</a:t>
            </a:r>
            <a:r>
              <a:rPr lang="de-DE" sz="1600" dirty="0"/>
              <a:t> </a:t>
            </a:r>
            <a:r>
              <a:rPr lang="de-DE" sz="1600" dirty="0" err="1"/>
              <a:t>Obrt</a:t>
            </a:r>
            <a:r>
              <a:rPr lang="de-DE" sz="1600" dirty="0"/>
              <a:t>: </a:t>
            </a:r>
            <a:r>
              <a:rPr lang="de-DE" sz="1600" dirty="0" err="1"/>
              <a:t>Ukupna</a:t>
            </a:r>
            <a:r>
              <a:rPr lang="de-DE" sz="1600" dirty="0"/>
              <a:t> </a:t>
            </a:r>
            <a:r>
              <a:rPr lang="de-DE" sz="1600" dirty="0" err="1"/>
              <a:t>potrošnja</a:t>
            </a:r>
            <a:r>
              <a:rPr lang="de-DE" sz="1600" dirty="0"/>
              <a:t> s </a:t>
            </a:r>
            <a:r>
              <a:rPr lang="de-DE" sz="1600" dirty="0" err="1"/>
              <a:t>prilagodbom</a:t>
            </a:r>
            <a:r>
              <a:rPr lang="de-DE" sz="1600" dirty="0"/>
              <a:t> </a:t>
            </a:r>
            <a:r>
              <a:rPr lang="de-DE" sz="1600" dirty="0" err="1"/>
              <a:t>za</a:t>
            </a:r>
            <a:r>
              <a:rPr lang="de-DE" sz="1600" dirty="0"/>
              <a:t> 8-satno </a:t>
            </a:r>
            <a:r>
              <a:rPr lang="de-DE" sz="1600" dirty="0" err="1"/>
              <a:t>radno</a:t>
            </a:r>
            <a:r>
              <a:rPr lang="de-DE" sz="1600" dirty="0"/>
              <a:t> </a:t>
            </a:r>
            <a:r>
              <a:rPr lang="de-DE" sz="1600" dirty="0" err="1"/>
              <a:t>vrijeme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/>
              <a:t>OPG:  </a:t>
            </a:r>
            <a:r>
              <a:rPr lang="de-DE" sz="1600" dirty="0" err="1"/>
              <a:t>Kućanstvu</a:t>
            </a:r>
            <a:r>
              <a:rPr lang="de-DE" sz="1600" dirty="0"/>
              <a:t> i </a:t>
            </a:r>
            <a:r>
              <a:rPr lang="de-DE" sz="1600" dirty="0" err="1"/>
              <a:t>djelatnosti</a:t>
            </a:r>
            <a:endParaRPr lang="de-DE" sz="1600" dirty="0"/>
          </a:p>
          <a:p>
            <a:pPr marL="0" indent="0">
              <a:buNone/>
            </a:pPr>
            <a:r>
              <a:rPr lang="de-DE" sz="1600" dirty="0" err="1"/>
              <a:t>Uslužne</a:t>
            </a:r>
            <a:r>
              <a:rPr lang="de-DE" sz="1600" dirty="0"/>
              <a:t> </a:t>
            </a:r>
            <a:r>
              <a:rPr lang="de-DE" sz="1600" dirty="0" err="1"/>
              <a:t>djelatnosti</a:t>
            </a:r>
            <a:r>
              <a:rPr lang="de-DE" sz="1600" dirty="0"/>
              <a:t>: </a:t>
            </a:r>
            <a:r>
              <a:rPr lang="de-DE" sz="1600" dirty="0" err="1"/>
              <a:t>Turizam</a:t>
            </a:r>
            <a:r>
              <a:rPr lang="de-DE" sz="1600" dirty="0"/>
              <a:t>, </a:t>
            </a:r>
            <a:r>
              <a:rPr lang="de-DE" sz="1600" dirty="0" err="1"/>
              <a:t>trgovina</a:t>
            </a:r>
            <a:r>
              <a:rPr lang="de-DE" sz="1600" dirty="0"/>
              <a:t>, </a:t>
            </a:r>
            <a:r>
              <a:rPr lang="de-DE" sz="1600" dirty="0" err="1"/>
              <a:t>hladnjače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 err="1"/>
              <a:t>Poljoprivredi</a:t>
            </a:r>
            <a:r>
              <a:rPr lang="de-DE" sz="1600" dirty="0"/>
              <a:t>: </a:t>
            </a:r>
            <a:r>
              <a:rPr lang="de-DE" sz="1600" dirty="0" err="1"/>
              <a:t>Navodnjavanje</a:t>
            </a:r>
            <a:r>
              <a:rPr lang="de-DE" sz="1600" dirty="0"/>
              <a:t> i </a:t>
            </a:r>
            <a:r>
              <a:rPr lang="de-DE" sz="1600" dirty="0" err="1"/>
              <a:t>niskoenergetski</a:t>
            </a:r>
            <a:r>
              <a:rPr lang="de-DE" sz="1600" dirty="0"/>
              <a:t> </a:t>
            </a:r>
            <a:r>
              <a:rPr lang="de-DE" sz="1600" dirty="0" err="1"/>
              <a:t>plastenici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 err="1"/>
              <a:t>Industrija</a:t>
            </a:r>
            <a:r>
              <a:rPr lang="de-DE" sz="1600" dirty="0"/>
              <a:t>: U </a:t>
            </a:r>
            <a:r>
              <a:rPr lang="de-DE" sz="1600" dirty="0" err="1"/>
              <a:t>svim</a:t>
            </a:r>
            <a:r>
              <a:rPr lang="de-DE" sz="1600" dirty="0"/>
              <a:t> </a:t>
            </a:r>
            <a:r>
              <a:rPr lang="de-DE" sz="1600" dirty="0" err="1"/>
              <a:t>sektorima</a:t>
            </a:r>
            <a:r>
              <a:rPr lang="hr-HR" sz="1600" dirty="0"/>
              <a:t> </a:t>
            </a:r>
          </a:p>
          <a:p>
            <a:pPr marL="0" indent="0">
              <a:buNone/>
            </a:pPr>
            <a:r>
              <a:rPr lang="de-DE" sz="1600" dirty="0" err="1"/>
              <a:t>Javni</a:t>
            </a:r>
            <a:r>
              <a:rPr lang="de-DE" sz="1600" dirty="0"/>
              <a:t> </a:t>
            </a:r>
            <a:r>
              <a:rPr lang="de-DE" sz="1600" dirty="0" err="1"/>
              <a:t>sektor</a:t>
            </a:r>
            <a:r>
              <a:rPr lang="de-DE" sz="1600" dirty="0"/>
              <a:t>: </a:t>
            </a:r>
            <a:r>
              <a:rPr lang="de-DE" sz="1600" dirty="0" err="1"/>
              <a:t>Sve</a:t>
            </a:r>
            <a:r>
              <a:rPr lang="de-DE" sz="1600" dirty="0"/>
              <a:t>  </a:t>
            </a:r>
            <a:r>
              <a:rPr lang="de-DE" sz="1600" dirty="0" err="1"/>
              <a:t>djelatnosti</a:t>
            </a:r>
            <a:r>
              <a:rPr lang="hr-HR" sz="1600" dirty="0"/>
              <a:t> </a:t>
            </a:r>
            <a:endParaRPr lang="sr-Latn-R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8578D-6F88-174F-BE0F-0823DD89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625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PAMETNA LOKALNA ZAJEDNICA</a:t>
            </a:r>
            <a:br>
              <a:rPr lang="hr-HR" sz="2400" b="1" dirty="0"/>
            </a:br>
            <a:r>
              <a:rPr lang="hr-HR" sz="2400" b="1" dirty="0">
                <a:solidFill>
                  <a:srgbClr val="00B050"/>
                </a:solidFill>
              </a:rPr>
              <a:t>Vlastita proizvodnja i upravljanje obnovljivom energijom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31810" cy="38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3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984776" cy="864096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br>
              <a:rPr lang="hr-HR" sz="2800" b="1" dirty="0"/>
            </a:br>
            <a:br>
              <a:rPr lang="hr-HR" sz="2800" b="1" dirty="0"/>
            </a:br>
            <a:r>
              <a:rPr lang="hr-HR" sz="2400" b="1" dirty="0">
                <a:solidFill>
                  <a:srgbClr val="00B050"/>
                </a:solidFill>
                <a:latin typeface="+mn-lt"/>
              </a:rPr>
              <a:t>Vlastita proizvodnja, upravljanje i potrošnja obnovljive električne energije u kućanstvu</a:t>
            </a:r>
            <a:br>
              <a:rPr lang="hr-HR" sz="2800" dirty="0"/>
            </a:br>
            <a:br>
              <a:rPr lang="hr-HR" sz="2800" b="1" dirty="0"/>
            </a:br>
            <a:r>
              <a:rPr lang="hr-HR" sz="2800" dirty="0"/>
              <a:t> 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Manji troškovi za energiju</a:t>
            </a:r>
            <a:br>
              <a:rPr lang="hr-HR" sz="1600" dirty="0"/>
            </a:br>
            <a:r>
              <a:rPr lang="hr-HR" sz="1600" dirty="0"/>
              <a:t>Poticaji za investicijske troškove</a:t>
            </a:r>
            <a:br>
              <a:rPr lang="hr-HR" sz="1600" dirty="0"/>
            </a:br>
            <a:r>
              <a:rPr lang="hr-HR" sz="1600" dirty="0"/>
              <a:t>Sigurna opskrba jeftinom energijom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47729"/>
            <a:ext cx="7704857" cy="44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9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190023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864096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  <a:latin typeface="+mn-lt"/>
              </a:rPr>
              <a:t>BESPLATNO GRIJANJE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>
                <a:solidFill>
                  <a:srgbClr val="0070C0"/>
                </a:solidFill>
              </a:rPr>
              <a:t>VIŠE SUNCA U VAŠ DOM I RAD</a:t>
            </a:r>
          </a:p>
          <a:p>
            <a:r>
              <a:rPr lang="hr-HR" sz="1600" dirty="0"/>
              <a:t> </a:t>
            </a:r>
            <a:r>
              <a:rPr lang="hr-HR" sz="1600" b="1" dirty="0">
                <a:solidFill>
                  <a:srgbClr val="00B050"/>
                </a:solidFill>
              </a:rPr>
              <a:t>Samoopskrba obnovljivom električnom energijom</a:t>
            </a:r>
            <a:endParaRPr lang="hr-HR" sz="1600" dirty="0">
              <a:solidFill>
                <a:srgbClr val="00B050"/>
              </a:solidFill>
            </a:endParaRPr>
          </a:p>
          <a:p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3"/>
            <a:ext cx="74222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996952"/>
            <a:ext cx="7109668" cy="26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852936"/>
            <a:ext cx="6762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77272"/>
            <a:ext cx="1306265" cy="3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79801"/>
            <a:ext cx="17065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93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629</Words>
  <Application>Microsoft Macintosh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O NAMA</vt:lpstr>
      <vt:lpstr>Rješenja za inteligentno korištenje energije </vt:lpstr>
      <vt:lpstr>Rješenja za inteligentno korištenje energije </vt:lpstr>
      <vt:lpstr>S A M O O   P   S   K   R   B A e l e k t r i č n o m  e n e r g i j o m </vt:lpstr>
      <vt:lpstr>S A M O O   P   S   K   R   B A e l e k t r i č n o m  e n e r g i j o m </vt:lpstr>
      <vt:lpstr>PAMETNA LOKALNA ZAJEDNICA Vlastita proizvodnja i upravljanje obnovljivom energijom</vt:lpstr>
      <vt:lpstr>   Vlastita proizvodnja, upravljanje i potrošnja obnovljive električne energije u kućanstvu    </vt:lpstr>
      <vt:lpstr>BESPLATNO GRIJANJE</vt:lpstr>
      <vt:lpstr>Smanjenje potrošnje energije</vt:lpstr>
      <vt:lpstr>PowerPoint Presentation</vt:lpstr>
      <vt:lpstr>Proizvodnja energije Sunčane elektrane</vt:lpstr>
      <vt:lpstr>Zašto sunčane elektrane </vt:lpstr>
      <vt:lpstr>Poslovni proces</vt:lpstr>
      <vt:lpstr>Primjer:</vt:lpstr>
      <vt:lpstr>Mogućnosti finansiranja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ESCO- Rješenja za inteligentno korištenje energije</dc:title>
  <dc:creator>Gordan Sataić</dc:creator>
  <cp:lastModifiedBy>Simon Ferjuc</cp:lastModifiedBy>
  <cp:revision>64</cp:revision>
  <dcterms:created xsi:type="dcterms:W3CDTF">2012-04-15T17:43:32Z</dcterms:created>
  <dcterms:modified xsi:type="dcterms:W3CDTF">2019-05-21T05:31:45Z</dcterms:modified>
</cp:coreProperties>
</file>