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301" r:id="rId4"/>
    <p:sldId id="282" r:id="rId5"/>
    <p:sldId id="302" r:id="rId6"/>
    <p:sldId id="293" r:id="rId7"/>
    <p:sldId id="299" r:id="rId8"/>
    <p:sldId id="300" r:id="rId9"/>
    <p:sldId id="292" r:id="rId10"/>
    <p:sldId id="297" r:id="rId11"/>
    <p:sldId id="296" r:id="rId12"/>
    <p:sldId id="260" r:id="rId13"/>
    <p:sldId id="294" r:id="rId14"/>
    <p:sldId id="295" r:id="rId15"/>
    <p:sldId id="303" r:id="rId16"/>
    <p:sldId id="277" r:id="rId17"/>
    <p:sldId id="305" r:id="rId18"/>
    <p:sldId id="306" r:id="rId19"/>
    <p:sldId id="308" r:id="rId20"/>
    <p:sldId id="304" r:id="rId2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64" autoAdjust="0"/>
    <p:restoredTop sz="88337" autoAdjust="0"/>
  </p:normalViewPr>
  <p:slideViewPr>
    <p:cSldViewPr snapToGrid="0">
      <p:cViewPr varScale="1">
        <p:scale>
          <a:sx n="57" d="100"/>
          <a:sy n="57" d="100"/>
        </p:scale>
        <p:origin x="49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Usporedba_kljucnih_sektor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Usporedba_kljucnih_sektor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Usporedba_kljucnih_sektora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7\ICT_2016_rev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/>
              <a:t>ICT </a:t>
            </a:r>
            <a:r>
              <a:rPr lang="hr-HR" dirty="0" err="1" smtClean="0"/>
              <a:t>sector</a:t>
            </a:r>
            <a:r>
              <a:rPr lang="hr-HR" dirty="0" smtClean="0"/>
              <a:t>: </a:t>
            </a:r>
            <a:r>
              <a:rPr lang="hr-HR" dirty="0" err="1" smtClean="0"/>
              <a:t>Revenue</a:t>
            </a:r>
            <a:r>
              <a:rPr lang="hr-HR" dirty="0" smtClean="0"/>
              <a:t>, </a:t>
            </a:r>
            <a:r>
              <a:rPr lang="hr-HR" dirty="0" err="1" smtClean="0"/>
              <a:t>Export</a:t>
            </a:r>
            <a:r>
              <a:rPr lang="hr-HR" dirty="0" smtClean="0"/>
              <a:t>, </a:t>
            </a:r>
            <a:r>
              <a:rPr lang="hr-HR" dirty="0" err="1" smtClean="0"/>
              <a:t>Employment</a:t>
            </a:r>
            <a:endParaRPr lang="hr-H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UKUPNO!$B$1</c:f>
              <c:strCache>
                <c:ptCount val="1"/>
                <c:pt idx="0">
                  <c:v>Broj subjekata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UKUPNO!$B$2:$B$10</c:f>
              <c:numCache>
                <c:formatCode>#,##0</c:formatCode>
                <c:ptCount val="9"/>
                <c:pt idx="0">
                  <c:v>3208</c:v>
                </c:pt>
                <c:pt idx="1">
                  <c:v>3574</c:v>
                </c:pt>
                <c:pt idx="2">
                  <c:v>3893</c:v>
                </c:pt>
                <c:pt idx="3">
                  <c:v>4101</c:v>
                </c:pt>
                <c:pt idx="4">
                  <c:v>4208</c:v>
                </c:pt>
                <c:pt idx="5">
                  <c:v>4537</c:v>
                </c:pt>
                <c:pt idx="6">
                  <c:v>4838</c:v>
                </c:pt>
                <c:pt idx="7">
                  <c:v>4777</c:v>
                </c:pt>
                <c:pt idx="8">
                  <c:v>5282</c:v>
                </c:pt>
              </c:numCache>
            </c:numRef>
          </c:val>
        </c:ser>
        <c:ser>
          <c:idx val="1"/>
          <c:order val="1"/>
          <c:tx>
            <c:strRef>
              <c:f>UKUPNO!$C$1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UKUPNO!$C$2:$C$10</c:f>
              <c:numCache>
                <c:formatCode>#,##0</c:formatCode>
                <c:ptCount val="9"/>
                <c:pt idx="0">
                  <c:v>26970</c:v>
                </c:pt>
                <c:pt idx="1">
                  <c:v>28019</c:v>
                </c:pt>
                <c:pt idx="2">
                  <c:v>28470</c:v>
                </c:pt>
                <c:pt idx="3">
                  <c:v>29042</c:v>
                </c:pt>
                <c:pt idx="4">
                  <c:v>28805</c:v>
                </c:pt>
                <c:pt idx="5">
                  <c:v>30427</c:v>
                </c:pt>
                <c:pt idx="6">
                  <c:v>31624</c:v>
                </c:pt>
                <c:pt idx="7">
                  <c:v>31887</c:v>
                </c:pt>
                <c:pt idx="8">
                  <c:v>33181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7562728"/>
        <c:axId val="307565864"/>
      </c:barChart>
      <c:lineChart>
        <c:grouping val="standard"/>
        <c:varyColors val="0"/>
        <c:ser>
          <c:idx val="2"/>
          <c:order val="2"/>
          <c:tx>
            <c:strRef>
              <c:f>UKUPNO!$E$1</c:f>
              <c:strCache>
                <c:ptCount val="1"/>
                <c:pt idx="0">
                  <c:v>Prihodi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UKUPNO!$E$2:$E$10</c:f>
              <c:numCache>
                <c:formatCode>_("kn"* #,##0.00_);_("kn"* \(#,##0.00\);_("kn"* "-"??_);_(@_)</c:formatCode>
                <c:ptCount val="9"/>
                <c:pt idx="0">
                  <c:v>29855390935</c:v>
                </c:pt>
                <c:pt idx="1">
                  <c:v>26414765693</c:v>
                </c:pt>
                <c:pt idx="2">
                  <c:v>29256350042</c:v>
                </c:pt>
                <c:pt idx="3">
                  <c:v>28566270190</c:v>
                </c:pt>
                <c:pt idx="4">
                  <c:v>28893621577</c:v>
                </c:pt>
                <c:pt idx="5">
                  <c:v>28702338300</c:v>
                </c:pt>
                <c:pt idx="6">
                  <c:v>29798530238</c:v>
                </c:pt>
                <c:pt idx="7">
                  <c:v>31021857075</c:v>
                </c:pt>
                <c:pt idx="8">
                  <c:v>32117300853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UKUPNO!$I$1</c:f>
              <c:strCache>
                <c:ptCount val="1"/>
                <c:pt idx="0">
                  <c:v>Izvoz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UKUPNO!$I$2:$I$10</c:f>
              <c:numCache>
                <c:formatCode>_("kn"* #,##0.00_);_("kn"* \(#,##0.00\);_("kn"* "-"??_);_(@_)</c:formatCode>
                <c:ptCount val="9"/>
                <c:pt idx="0">
                  <c:v>4360598586</c:v>
                </c:pt>
                <c:pt idx="1">
                  <c:v>3966242226</c:v>
                </c:pt>
                <c:pt idx="2">
                  <c:v>4225955004</c:v>
                </c:pt>
                <c:pt idx="3">
                  <c:v>4334352467</c:v>
                </c:pt>
                <c:pt idx="4">
                  <c:v>4978242570</c:v>
                </c:pt>
                <c:pt idx="5">
                  <c:v>4240562300</c:v>
                </c:pt>
                <c:pt idx="6">
                  <c:v>4686282181</c:v>
                </c:pt>
                <c:pt idx="7">
                  <c:v>5257784616</c:v>
                </c:pt>
                <c:pt idx="8">
                  <c:v>6070999079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7600416"/>
        <c:axId val="307566648"/>
      </c:lineChart>
      <c:catAx>
        <c:axId val="30760041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6648"/>
        <c:crosses val="autoZero"/>
        <c:auto val="1"/>
        <c:lblAlgn val="ctr"/>
        <c:lblOffset val="100"/>
        <c:noMultiLvlLbl val="0"/>
      </c:catAx>
      <c:valAx>
        <c:axId val="307566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kn&quot;* #,##0.00_);_(&quot;kn&quot;* \(#,##0.00\);_(&quot;kn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600416"/>
        <c:crosses val="autoZero"/>
        <c:crossBetween val="between"/>
      </c:valAx>
      <c:valAx>
        <c:axId val="30756586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2728"/>
        <c:crosses val="max"/>
        <c:crossBetween val="between"/>
      </c:valAx>
      <c:catAx>
        <c:axId val="307562728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3075658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Računalno programiranje: Struktura</a:t>
            </a:r>
            <a:r>
              <a:rPr lang="hr-HR" baseline="0"/>
              <a:t> prihoda</a:t>
            </a:r>
            <a:endParaRPr lang="hr-H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'62'!$G$1</c:f>
              <c:strCache>
                <c:ptCount val="1"/>
                <c:pt idx="0">
                  <c:v>Izvoz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'62'!$G$2:$G$10</c:f>
              <c:numCache>
                <c:formatCode>#,##0.00\ "kn"</c:formatCode>
                <c:ptCount val="9"/>
                <c:pt idx="0">
                  <c:v>580913307</c:v>
                </c:pt>
                <c:pt idx="1">
                  <c:v>664980751</c:v>
                </c:pt>
                <c:pt idx="2">
                  <c:v>764541422</c:v>
                </c:pt>
                <c:pt idx="3">
                  <c:v>1004705807</c:v>
                </c:pt>
                <c:pt idx="4">
                  <c:v>1057320573</c:v>
                </c:pt>
                <c:pt idx="5">
                  <c:v>1247430500</c:v>
                </c:pt>
                <c:pt idx="6">
                  <c:v>1552044138</c:v>
                </c:pt>
                <c:pt idx="7">
                  <c:v>2035259660</c:v>
                </c:pt>
                <c:pt idx="8">
                  <c:v>2372634545</c:v>
                </c:pt>
              </c:numCache>
            </c:numRef>
          </c:val>
        </c:ser>
        <c:ser>
          <c:idx val="2"/>
          <c:order val="2"/>
          <c:tx>
            <c:strRef>
              <c:f>'62'!$I$1</c:f>
              <c:strCache>
                <c:ptCount val="1"/>
                <c:pt idx="0">
                  <c:v>Prihod domaći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'62'!$I$2:$I$10</c:f>
              <c:numCache>
                <c:formatCode>#,##0.00\ "kn"</c:formatCode>
                <c:ptCount val="9"/>
                <c:pt idx="0">
                  <c:v>3909396833</c:v>
                </c:pt>
                <c:pt idx="1">
                  <c:v>3828581935</c:v>
                </c:pt>
                <c:pt idx="2">
                  <c:v>3896952565</c:v>
                </c:pt>
                <c:pt idx="3">
                  <c:v>4124068784</c:v>
                </c:pt>
                <c:pt idx="4">
                  <c:v>3985972661</c:v>
                </c:pt>
                <c:pt idx="5">
                  <c:v>4652595300</c:v>
                </c:pt>
                <c:pt idx="6">
                  <c:v>4864783436</c:v>
                </c:pt>
                <c:pt idx="7">
                  <c:v>5075015102</c:v>
                </c:pt>
                <c:pt idx="8">
                  <c:v>5316851090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1070744"/>
        <c:axId val="31106800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'62'!$F$1</c15:sqref>
                        </c15:formulaRef>
                      </c:ext>
                    </c:extLst>
                    <c:strCache>
                      <c:ptCount val="1"/>
                      <c:pt idx="0">
                        <c:v>Prihodi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'62'!$A$2:$A$10</c15:sqref>
                        </c15:formulaRef>
                      </c:ext>
                    </c:extLst>
                    <c:numCache>
                      <c:formatCode>0</c:formatCode>
                      <c:ptCount val="9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  <c:pt idx="8">
                        <c:v>2016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'62'!$F$2:$F$10</c15:sqref>
                        </c15:formulaRef>
                      </c:ext>
                    </c:extLst>
                    <c:numCache>
                      <c:formatCode>#,##0.00\ "kn"</c:formatCode>
                      <c:ptCount val="9"/>
                      <c:pt idx="0">
                        <c:v>4490310140</c:v>
                      </c:pt>
                      <c:pt idx="1">
                        <c:v>4493562686</c:v>
                      </c:pt>
                      <c:pt idx="2">
                        <c:v>4661493987</c:v>
                      </c:pt>
                      <c:pt idx="3">
                        <c:v>5128774591</c:v>
                      </c:pt>
                      <c:pt idx="4">
                        <c:v>5043293234</c:v>
                      </c:pt>
                      <c:pt idx="5">
                        <c:v>5900025800</c:v>
                      </c:pt>
                      <c:pt idx="6">
                        <c:v>6416827574</c:v>
                      </c:pt>
                      <c:pt idx="7">
                        <c:v>7110274762</c:v>
                      </c:pt>
                      <c:pt idx="8">
                        <c:v>7689485635</c:v>
                      </c:pt>
                    </c:numCache>
                  </c:numRef>
                </c:val>
              </c15:ser>
            </c15:filteredBarSeries>
          </c:ext>
        </c:extLst>
      </c:barChart>
      <c:lineChart>
        <c:grouping val="standard"/>
        <c:varyColors val="0"/>
        <c:ser>
          <c:idx val="3"/>
          <c:order val="3"/>
          <c:tx>
            <c:strRef>
              <c:f>'62'!$L$1</c:f>
              <c:strCache>
                <c:ptCount val="1"/>
                <c:pt idx="0">
                  <c:v>Izvoz po zaposlenom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'62'!$L$2:$L$10</c:f>
              <c:numCache>
                <c:formatCode>_("kn"* #,##0.00_);_("kn"* \(#,##0.00\);_("kn"* "-"??_);_(@_)</c:formatCode>
                <c:ptCount val="9"/>
                <c:pt idx="0">
                  <c:v>76355.587145110403</c:v>
                </c:pt>
                <c:pt idx="1">
                  <c:v>79858.382490692922</c:v>
                </c:pt>
                <c:pt idx="2">
                  <c:v>87646.614926057548</c:v>
                </c:pt>
                <c:pt idx="3">
                  <c:v>107673.96924231057</c:v>
                </c:pt>
                <c:pt idx="4">
                  <c:v>107692.05265838256</c:v>
                </c:pt>
                <c:pt idx="5">
                  <c:v>114359.23175650899</c:v>
                </c:pt>
                <c:pt idx="6">
                  <c:v>131217.79996618195</c:v>
                </c:pt>
                <c:pt idx="7">
                  <c:v>160534.75784824105</c:v>
                </c:pt>
                <c:pt idx="8">
                  <c:v>169244.20750410156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068392"/>
        <c:axId val="311077016"/>
      </c:lineChart>
      <c:catAx>
        <c:axId val="3110707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68000"/>
        <c:crosses val="autoZero"/>
        <c:auto val="1"/>
        <c:lblAlgn val="ctr"/>
        <c:lblOffset val="100"/>
        <c:noMultiLvlLbl val="0"/>
      </c:catAx>
      <c:valAx>
        <c:axId val="311068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kn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0744"/>
        <c:crosses val="autoZero"/>
        <c:crossBetween val="between"/>
      </c:valAx>
      <c:valAx>
        <c:axId val="311077016"/>
        <c:scaling>
          <c:orientation val="minMax"/>
        </c:scaling>
        <c:delete val="0"/>
        <c:axPos val="r"/>
        <c:numFmt formatCode="_(&quot;kn&quot;* #,##0.00_);_(&quot;kn&quot;* \(#,##0.00\);_(&quot;kn&quot;* &quot;-&quot;??_);_(@_)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68392"/>
        <c:crosses val="max"/>
        <c:crossBetween val="between"/>
      </c:valAx>
      <c:catAx>
        <c:axId val="311068392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311077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Računalno</a:t>
            </a:r>
            <a:r>
              <a:rPr lang="hr-HR" baseline="0"/>
              <a:t> programiranje: U</a:t>
            </a:r>
            <a:r>
              <a:rPr lang="en-US"/>
              <a:t>dio izvoza u prihodu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'62'!$O$1</c:f>
              <c:strCache>
                <c:ptCount val="1"/>
                <c:pt idx="0">
                  <c:v>udio izvoza u prihodu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xVal>
          <c:yVal>
            <c:numRef>
              <c:f>'62'!$O$2:$O$10</c:f>
              <c:numCache>
                <c:formatCode>0%</c:formatCode>
                <c:ptCount val="9"/>
                <c:pt idx="0">
                  <c:v>0.12937041961204043</c:v>
                </c:pt>
                <c:pt idx="1">
                  <c:v>0.14798519514856057</c:v>
                </c:pt>
                <c:pt idx="2">
                  <c:v>0.16401210086984072</c:v>
                </c:pt>
                <c:pt idx="3">
                  <c:v>0.1958958790591154</c:v>
                </c:pt>
                <c:pt idx="4">
                  <c:v>0.20964883934805525</c:v>
                </c:pt>
                <c:pt idx="5">
                  <c:v>0.21142797375564018</c:v>
                </c:pt>
                <c:pt idx="6">
                  <c:v>0.24187094325062505</c:v>
                </c:pt>
                <c:pt idx="7">
                  <c:v>0.28624205507179529</c:v>
                </c:pt>
                <c:pt idx="8">
                  <c:v>0.30855568988913262</c:v>
                </c:pt>
              </c:numCache>
            </c:numRef>
          </c:y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311077408"/>
        <c:axId val="311078192"/>
      </c:scatterChart>
      <c:valAx>
        <c:axId val="311077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8192"/>
        <c:crosses val="autoZero"/>
        <c:crossBetween val="midCat"/>
      </c:valAx>
      <c:valAx>
        <c:axId val="311078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74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hr-HR" dirty="0" err="1" smtClean="0"/>
              <a:t>Revenue</a:t>
            </a:r>
            <a:r>
              <a:rPr lang="hr-HR" dirty="0" smtClean="0"/>
              <a:t> </a:t>
            </a:r>
            <a:r>
              <a:rPr lang="hr-HR" dirty="0" err="1" smtClean="0"/>
              <a:t>per</a:t>
            </a:r>
            <a:r>
              <a:rPr lang="hr-HR" dirty="0" smtClean="0"/>
              <a:t> </a:t>
            </a:r>
            <a:r>
              <a:rPr lang="hr-HR" dirty="0" err="1" smtClean="0"/>
              <a:t>Employee</a:t>
            </a:r>
            <a:r>
              <a:rPr lang="hr-HR" dirty="0" smtClean="0"/>
              <a:t>,</a:t>
            </a:r>
            <a:r>
              <a:rPr lang="hr-HR" baseline="0" dirty="0" smtClean="0"/>
              <a:t> </a:t>
            </a:r>
            <a:r>
              <a:rPr lang="hr-HR" baseline="0" dirty="0" err="1" smtClean="0"/>
              <a:t>Export</a:t>
            </a:r>
            <a:r>
              <a:rPr lang="hr-HR" baseline="0" dirty="0" smtClean="0"/>
              <a:t> </a:t>
            </a:r>
            <a:r>
              <a:rPr lang="hr-HR" baseline="0" dirty="0" err="1" smtClean="0"/>
              <a:t>per</a:t>
            </a:r>
            <a:r>
              <a:rPr lang="hr-HR" baseline="0" dirty="0" smtClean="0"/>
              <a:t> </a:t>
            </a:r>
            <a:r>
              <a:rPr lang="hr-HR" baseline="0" dirty="0" err="1" smtClean="0"/>
              <a:t>Employee</a:t>
            </a:r>
            <a:endParaRPr lang="hr-H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'62'!$K$1</c:f>
              <c:strCache>
                <c:ptCount val="1"/>
                <c:pt idx="0">
                  <c:v>Prihod po zaposlenom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'62'!$K$2:$K$10</c:f>
              <c:numCache>
                <c:formatCode>_("kn"* #,##0.00_);_("kn"* \(#,##0.00\);_("kn"* "-"??_);_(@_)</c:formatCode>
                <c:ptCount val="9"/>
                <c:pt idx="0">
                  <c:v>590209.00893796002</c:v>
                </c:pt>
                <c:pt idx="1">
                  <c:v>539637.64693166804</c:v>
                </c:pt>
                <c:pt idx="2">
                  <c:v>534391.14834345982</c:v>
                </c:pt>
                <c:pt idx="3">
                  <c:v>549648.97556531988</c:v>
                </c:pt>
                <c:pt idx="4">
                  <c:v>513678.26787533105</c:v>
                </c:pt>
                <c:pt idx="5">
                  <c:v>540889.78731206455</c:v>
                </c:pt>
                <c:pt idx="6">
                  <c:v>542511.63121406827</c:v>
                </c:pt>
                <c:pt idx="7">
                  <c:v>560835.68086448964</c:v>
                </c:pt>
                <c:pt idx="8">
                  <c:v>548504.57486268634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1073096"/>
        <c:axId val="311072312"/>
      </c:barChart>
      <c:lineChart>
        <c:grouping val="standard"/>
        <c:varyColors val="0"/>
        <c:ser>
          <c:idx val="1"/>
          <c:order val="1"/>
          <c:tx>
            <c:strRef>
              <c:f>'62'!$L$1</c:f>
              <c:strCache>
                <c:ptCount val="1"/>
                <c:pt idx="0">
                  <c:v>Izvoz po zaposlenom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'62'!$L$2:$L$10</c:f>
              <c:numCache>
                <c:formatCode>_("kn"* #,##0.00_);_("kn"* \(#,##0.00\);_("kn"* "-"??_);_(@_)</c:formatCode>
                <c:ptCount val="9"/>
                <c:pt idx="0">
                  <c:v>76355.587145110403</c:v>
                </c:pt>
                <c:pt idx="1">
                  <c:v>79858.382490692922</c:v>
                </c:pt>
                <c:pt idx="2">
                  <c:v>87646.614926057548</c:v>
                </c:pt>
                <c:pt idx="3">
                  <c:v>107673.96924231057</c:v>
                </c:pt>
                <c:pt idx="4">
                  <c:v>107692.05265838256</c:v>
                </c:pt>
                <c:pt idx="5">
                  <c:v>114359.23175650899</c:v>
                </c:pt>
                <c:pt idx="6">
                  <c:v>131217.79996618195</c:v>
                </c:pt>
                <c:pt idx="7">
                  <c:v>160534.75784824105</c:v>
                </c:pt>
                <c:pt idx="8">
                  <c:v>169244.20750410156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073096"/>
        <c:axId val="311072312"/>
      </c:lineChart>
      <c:valAx>
        <c:axId val="311072312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kn&quot;* #,##0.00_);_(&quot;kn&quot;* \(#,##0.00\);_(&quot;kn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3096"/>
        <c:crosses val="max"/>
        <c:crossBetween val="between"/>
      </c:valAx>
      <c:catAx>
        <c:axId val="31107309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23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Rast broja</a:t>
            </a:r>
            <a:r>
              <a:rPr lang="hr-HR" baseline="0"/>
              <a:t> zaposlenih </a:t>
            </a:r>
            <a:r>
              <a:rPr lang="hr-HR"/>
              <a:t>2011-2016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Broj_zaposlenih!$H$1</c:f>
              <c:strCache>
                <c:ptCount val="1"/>
                <c:pt idx="0">
                  <c:v>Rast 2011-2016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cat>
            <c:strRef>
              <c:f>Broj_zaposlenih!$A$2:$A$9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Broj_zaposlenih!$H$2:$H$9</c:f>
              <c:numCache>
                <c:formatCode>0%</c:formatCode>
                <c:ptCount val="8"/>
                <c:pt idx="0">
                  <c:v>0.16182048040455121</c:v>
                </c:pt>
                <c:pt idx="1">
                  <c:v>6.2907069102462271E-2</c:v>
                </c:pt>
                <c:pt idx="2">
                  <c:v>0.20774748923959827</c:v>
                </c:pt>
                <c:pt idx="3">
                  <c:v>0.5053048976529847</c:v>
                </c:pt>
                <c:pt idx="4">
                  <c:v>-0.10459156991946449</c:v>
                </c:pt>
                <c:pt idx="5">
                  <c:v>4.7248523483641135E-2</c:v>
                </c:pt>
                <c:pt idx="6">
                  <c:v>-9.8058969709181279E-2</c:v>
                </c:pt>
                <c:pt idx="7">
                  <c:v>-4.5506732073896251E-2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11078976"/>
        <c:axId val="311079368"/>
      </c:barChart>
      <c:catAx>
        <c:axId val="3110789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9368"/>
        <c:crosses val="autoZero"/>
        <c:auto val="1"/>
        <c:lblAlgn val="ctr"/>
        <c:lblOffset val="100"/>
        <c:noMultiLvlLbl val="0"/>
      </c:catAx>
      <c:valAx>
        <c:axId val="3110793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8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 smtClean="0"/>
              <a:t>Rast prihoda </a:t>
            </a:r>
            <a:r>
              <a:rPr lang="en-US" dirty="0" smtClean="0"/>
              <a:t>2011-2016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Prihodi!$H$1</c:f>
              <c:strCache>
                <c:ptCount val="1"/>
                <c:pt idx="0">
                  <c:v>Trend 2011-2016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cat>
            <c:strRef>
              <c:f>Prihodi!$A$2:$A$9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Prihodi!$H$2:$H$9</c:f>
              <c:numCache>
                <c:formatCode>0%</c:formatCode>
                <c:ptCount val="8"/>
                <c:pt idx="0">
                  <c:v>0.50302134261729536</c:v>
                </c:pt>
                <c:pt idx="1">
                  <c:v>0.24175286436386598</c:v>
                </c:pt>
                <c:pt idx="2">
                  <c:v>0.30803456642515181</c:v>
                </c:pt>
                <c:pt idx="3">
                  <c:v>0.5023814114430829</c:v>
                </c:pt>
                <c:pt idx="4">
                  <c:v>-1.9183063794159072E-2</c:v>
                </c:pt>
                <c:pt idx="5">
                  <c:v>0.23040007453044939</c:v>
                </c:pt>
                <c:pt idx="6">
                  <c:v>-7.4738567026015751E-2</c:v>
                </c:pt>
                <c:pt idx="7">
                  <c:v>0.11761768206020558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11080544"/>
        <c:axId val="311079760"/>
      </c:barChart>
      <c:catAx>
        <c:axId val="311080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9760"/>
        <c:crosses val="autoZero"/>
        <c:auto val="1"/>
        <c:lblAlgn val="ctr"/>
        <c:lblOffset val="100"/>
        <c:noMultiLvlLbl val="0"/>
      </c:catAx>
      <c:valAx>
        <c:axId val="311079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8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 smtClean="0"/>
              <a:t>Rast izvoza </a:t>
            </a:r>
            <a:r>
              <a:rPr lang="en-US" dirty="0" smtClean="0"/>
              <a:t>2011-2016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Izvoz!$H$1</c:f>
              <c:strCache>
                <c:ptCount val="1"/>
                <c:pt idx="0">
                  <c:v>Trend 2011-2016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cat>
            <c:strRef>
              <c:f>Izvoz!$A$2:$A$9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Izvoz!$H$2:$H$9</c:f>
              <c:numCache>
                <c:formatCode>0%</c:formatCode>
                <c:ptCount val="8"/>
                <c:pt idx="0">
                  <c:v>0.41917576766108861</c:v>
                </c:pt>
                <c:pt idx="1">
                  <c:v>0.31912906683372366</c:v>
                </c:pt>
                <c:pt idx="2">
                  <c:v>0.82448867943145732</c:v>
                </c:pt>
                <c:pt idx="3">
                  <c:v>1.3615216797487864</c:v>
                </c:pt>
                <c:pt idx="4">
                  <c:v>-4.3903842254152545E-2</c:v>
                </c:pt>
                <c:pt idx="5">
                  <c:v>0.38480713500080049</c:v>
                </c:pt>
                <c:pt idx="6">
                  <c:v>0.15555275263155433</c:v>
                </c:pt>
                <c:pt idx="7">
                  <c:v>0.48131554041712371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11080152"/>
        <c:axId val="311080936"/>
      </c:barChart>
      <c:catAx>
        <c:axId val="311080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80936"/>
        <c:crosses val="autoZero"/>
        <c:auto val="1"/>
        <c:lblAlgn val="ctr"/>
        <c:lblOffset val="100"/>
        <c:noMultiLvlLbl val="0"/>
      </c:catAx>
      <c:valAx>
        <c:axId val="311080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80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 smtClean="0"/>
              <a:t>ICT </a:t>
            </a:r>
            <a:r>
              <a:rPr lang="hr-HR" dirty="0" err="1" smtClean="0"/>
              <a:t>sector</a:t>
            </a:r>
            <a:r>
              <a:rPr lang="hr-HR" dirty="0" smtClean="0"/>
              <a:t>:</a:t>
            </a:r>
            <a:r>
              <a:rPr lang="hr-HR" baseline="0" dirty="0" smtClean="0"/>
              <a:t> </a:t>
            </a:r>
            <a:r>
              <a:rPr lang="hr-HR" baseline="0" dirty="0" err="1" smtClean="0"/>
              <a:t>Added</a:t>
            </a:r>
            <a:r>
              <a:rPr lang="hr-HR" baseline="0" dirty="0" smtClean="0"/>
              <a:t> </a:t>
            </a:r>
            <a:r>
              <a:rPr lang="hr-HR" baseline="0" dirty="0" err="1" smtClean="0"/>
              <a:t>Value</a:t>
            </a:r>
            <a:endParaRPr lang="hr-H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UKUPNO!$E$1</c:f>
              <c:strCache>
                <c:ptCount val="1"/>
                <c:pt idx="0">
                  <c:v>Prihodi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UKUPNO!$E$2:$E$10</c:f>
              <c:numCache>
                <c:formatCode>_("kn"* #,##0.00_);_("kn"* \(#,##0.00\);_("kn"* "-"??_);_(@_)</c:formatCode>
                <c:ptCount val="9"/>
                <c:pt idx="0">
                  <c:v>29855390935</c:v>
                </c:pt>
                <c:pt idx="1">
                  <c:v>26414765693</c:v>
                </c:pt>
                <c:pt idx="2">
                  <c:v>29256350042</c:v>
                </c:pt>
                <c:pt idx="3">
                  <c:v>28566270190</c:v>
                </c:pt>
                <c:pt idx="4">
                  <c:v>28893621577</c:v>
                </c:pt>
                <c:pt idx="5">
                  <c:v>28702338300</c:v>
                </c:pt>
                <c:pt idx="6">
                  <c:v>29798530238</c:v>
                </c:pt>
                <c:pt idx="7">
                  <c:v>31021857075</c:v>
                </c:pt>
                <c:pt idx="8">
                  <c:v>32117300853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7562336"/>
        <c:axId val="307559200"/>
      </c:barChart>
      <c:lineChart>
        <c:grouping val="standard"/>
        <c:varyColors val="0"/>
        <c:ser>
          <c:idx val="1"/>
          <c:order val="1"/>
          <c:tx>
            <c:strRef>
              <c:f>UKUPNO!$K$1</c:f>
              <c:strCache>
                <c:ptCount val="1"/>
                <c:pt idx="0">
                  <c:v>Dodana vrijednost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UKUPNO!$K$2:$K$10</c:f>
              <c:numCache>
                <c:formatCode>_("kn"* #,##0.00_);_("kn"* \(#,##0.00\);_("kn"* "-"??_);_(@_)</c:formatCode>
                <c:ptCount val="9"/>
                <c:pt idx="0">
                  <c:v>7609766610</c:v>
                </c:pt>
                <c:pt idx="1">
                  <c:v>5777956821</c:v>
                </c:pt>
                <c:pt idx="2">
                  <c:v>7446308941</c:v>
                </c:pt>
                <c:pt idx="3">
                  <c:v>7515450948</c:v>
                </c:pt>
                <c:pt idx="4">
                  <c:v>7493236231</c:v>
                </c:pt>
                <c:pt idx="5">
                  <c:v>6967630200</c:v>
                </c:pt>
                <c:pt idx="6">
                  <c:v>7502533893</c:v>
                </c:pt>
                <c:pt idx="7">
                  <c:v>7327591985</c:v>
                </c:pt>
                <c:pt idx="8">
                  <c:v>8839014757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7564688"/>
        <c:axId val="307564296"/>
      </c:lineChart>
      <c:catAx>
        <c:axId val="30756233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59200"/>
        <c:crosses val="autoZero"/>
        <c:auto val="1"/>
        <c:lblAlgn val="ctr"/>
        <c:lblOffset val="100"/>
        <c:noMultiLvlLbl val="0"/>
      </c:catAx>
      <c:valAx>
        <c:axId val="30755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kn&quot;* #,##0.00_);_(&quot;kn&quot;* \(#,##0.00\);_(&quot;kn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2336"/>
        <c:crosses val="autoZero"/>
        <c:crossBetween val="between"/>
      </c:valAx>
      <c:valAx>
        <c:axId val="307564296"/>
        <c:scaling>
          <c:orientation val="minMax"/>
        </c:scaling>
        <c:delete val="0"/>
        <c:axPos val="r"/>
        <c:numFmt formatCode="_(&quot;kn&quot;* #,##0.00_);_(&quot;kn&quot;* \(#,##0.00\);_(&quot;kn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4688"/>
        <c:crosses val="max"/>
        <c:crossBetween val="between"/>
      </c:valAx>
      <c:catAx>
        <c:axId val="307564688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307564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/>
              <a:t>ICT </a:t>
            </a:r>
            <a:r>
              <a:rPr lang="hr-HR" dirty="0" err="1" smtClean="0"/>
              <a:t>sector</a:t>
            </a:r>
            <a:r>
              <a:rPr lang="hr-HR" dirty="0"/>
              <a:t>: </a:t>
            </a:r>
            <a:r>
              <a:rPr lang="hr-HR" dirty="0" err="1" smtClean="0"/>
              <a:t>Revenue</a:t>
            </a:r>
            <a:r>
              <a:rPr lang="hr-HR" dirty="0" smtClean="0"/>
              <a:t> </a:t>
            </a:r>
            <a:r>
              <a:rPr lang="hr-HR" dirty="0" err="1" smtClean="0"/>
              <a:t>Structure</a:t>
            </a:r>
            <a:endParaRPr lang="hr-H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UKUPNO!$G$1</c:f>
              <c:strCache>
                <c:ptCount val="1"/>
                <c:pt idx="0">
                  <c:v>Domaći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UKUPNO!$G$2:$G$10</c:f>
              <c:numCache>
                <c:formatCode>_("kn"* #,##0.00_);_("kn"* \(#,##0.00\);_("kn"* "-"??_);_(@_)</c:formatCode>
                <c:ptCount val="9"/>
                <c:pt idx="0">
                  <c:v>25494792349</c:v>
                </c:pt>
                <c:pt idx="1">
                  <c:v>22448523467</c:v>
                </c:pt>
                <c:pt idx="2">
                  <c:v>25030395038</c:v>
                </c:pt>
                <c:pt idx="3">
                  <c:v>24231917723</c:v>
                </c:pt>
                <c:pt idx="4">
                  <c:v>23915379007</c:v>
                </c:pt>
                <c:pt idx="5">
                  <c:v>24461776000</c:v>
                </c:pt>
                <c:pt idx="6">
                  <c:v>25112248057</c:v>
                </c:pt>
                <c:pt idx="7">
                  <c:v>25764072459</c:v>
                </c:pt>
                <c:pt idx="8">
                  <c:v>26046301774</c:v>
                </c:pt>
              </c:numCache>
            </c:numRef>
          </c:val>
        </c:ser>
        <c:ser>
          <c:idx val="2"/>
          <c:order val="2"/>
          <c:tx>
            <c:strRef>
              <c:f>UKUPNO!$I$1</c:f>
              <c:strCache>
                <c:ptCount val="1"/>
                <c:pt idx="0">
                  <c:v>Izvoz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UKUPNO!$I$2:$I$10</c:f>
              <c:numCache>
                <c:formatCode>_("kn"* #,##0.00_);_("kn"* \(#,##0.00\);_("kn"* "-"??_);_(@_)</c:formatCode>
                <c:ptCount val="9"/>
                <c:pt idx="0">
                  <c:v>4360598586</c:v>
                </c:pt>
                <c:pt idx="1">
                  <c:v>3966242226</c:v>
                </c:pt>
                <c:pt idx="2">
                  <c:v>4225955004</c:v>
                </c:pt>
                <c:pt idx="3">
                  <c:v>4334352467</c:v>
                </c:pt>
                <c:pt idx="4">
                  <c:v>4978242570</c:v>
                </c:pt>
                <c:pt idx="5">
                  <c:v>4240562300</c:v>
                </c:pt>
                <c:pt idx="6">
                  <c:v>4686282181</c:v>
                </c:pt>
                <c:pt idx="7">
                  <c:v>5257784616</c:v>
                </c:pt>
                <c:pt idx="8">
                  <c:v>6070999079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7561552"/>
        <c:axId val="30755959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UKUPNO!$E$1</c15:sqref>
                        </c15:formulaRef>
                      </c:ext>
                    </c:extLst>
                    <c:strCache>
                      <c:ptCount val="1"/>
                      <c:pt idx="0">
                        <c:v>Prihodi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UKUPNO!$A$2:$A$10</c15:sqref>
                        </c15:formulaRef>
                      </c:ext>
                    </c:extLst>
                    <c:numCache>
                      <c:formatCode>0</c:formatCode>
                      <c:ptCount val="9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  <c:pt idx="8">
                        <c:v>2016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UKUPNO!$E$2:$E$10</c15:sqref>
                        </c15:formulaRef>
                      </c:ext>
                    </c:extLst>
                    <c:numCache>
                      <c:formatCode>_("kn"* #,##0.00_);_("kn"* \(#,##0.00\);_("kn"* "-"??_);_(@_)</c:formatCode>
                      <c:ptCount val="9"/>
                      <c:pt idx="0">
                        <c:v>29855390935</c:v>
                      </c:pt>
                      <c:pt idx="1">
                        <c:v>26414765693</c:v>
                      </c:pt>
                      <c:pt idx="2">
                        <c:v>29256350042</c:v>
                      </c:pt>
                      <c:pt idx="3">
                        <c:v>28566270190</c:v>
                      </c:pt>
                      <c:pt idx="4">
                        <c:v>28893621577</c:v>
                      </c:pt>
                      <c:pt idx="5">
                        <c:v>28702338300</c:v>
                      </c:pt>
                      <c:pt idx="6">
                        <c:v>29798530238</c:v>
                      </c:pt>
                      <c:pt idx="7">
                        <c:v>31021857075</c:v>
                      </c:pt>
                      <c:pt idx="8">
                        <c:v>32117300853</c:v>
                      </c:pt>
                    </c:numCache>
                  </c:numRef>
                </c:val>
              </c15:ser>
            </c15:filteredBarSeries>
          </c:ext>
        </c:extLst>
      </c:barChart>
      <c:lineChart>
        <c:grouping val="standard"/>
        <c:varyColors val="0"/>
        <c:ser>
          <c:idx val="3"/>
          <c:order val="3"/>
          <c:tx>
            <c:strRef>
              <c:f>UKUPNO!$O$1</c:f>
              <c:strCache>
                <c:ptCount val="1"/>
                <c:pt idx="0">
                  <c:v>Izvoz po zaposleniku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UKUPNO!$O$2:$O$10</c:f>
              <c:numCache>
                <c:formatCode>_("kn"* #,##0.00_);_("kn"* \(#,##0.00\);_("kn"* "-"??_);_(@_)</c:formatCode>
                <c:ptCount val="9"/>
                <c:pt idx="0">
                  <c:v>161683.29944382649</c:v>
                </c:pt>
                <c:pt idx="1">
                  <c:v>141555.4525857454</c:v>
                </c:pt>
                <c:pt idx="2">
                  <c:v>148435.37070600633</c:v>
                </c:pt>
                <c:pt idx="3">
                  <c:v>149244.28300392535</c:v>
                </c:pt>
                <c:pt idx="4">
                  <c:v>172825.6403402187</c:v>
                </c:pt>
                <c:pt idx="5">
                  <c:v>139368.39977651427</c:v>
                </c:pt>
                <c:pt idx="6">
                  <c:v>148187.52153427777</c:v>
                </c:pt>
                <c:pt idx="7">
                  <c:v>164888.03010631292</c:v>
                </c:pt>
                <c:pt idx="8">
                  <c:v>182966.12757300865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7560376"/>
        <c:axId val="307559984"/>
      </c:lineChart>
      <c:catAx>
        <c:axId val="30756155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59592"/>
        <c:crosses val="autoZero"/>
        <c:auto val="1"/>
        <c:lblAlgn val="ctr"/>
        <c:lblOffset val="100"/>
        <c:noMultiLvlLbl val="0"/>
      </c:catAx>
      <c:valAx>
        <c:axId val="307559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kn&quot;* #,##0.00_);_(&quot;kn&quot;* \(#,##0.00\);_(&quot;kn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1552"/>
        <c:crosses val="autoZero"/>
        <c:crossBetween val="between"/>
      </c:valAx>
      <c:valAx>
        <c:axId val="307559984"/>
        <c:scaling>
          <c:orientation val="minMax"/>
        </c:scaling>
        <c:delete val="0"/>
        <c:axPos val="r"/>
        <c:numFmt formatCode="_(&quot;kn&quot;* #,##0.00_);_(&quot;kn&quot;* \(#,##0.00\);_(&quot;kn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0376"/>
        <c:crosses val="max"/>
        <c:crossBetween val="between"/>
      </c:valAx>
      <c:catAx>
        <c:axId val="307560376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3075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/>
              <a:t>ICT </a:t>
            </a:r>
            <a:r>
              <a:rPr lang="hr-HR" dirty="0" err="1" smtClean="0"/>
              <a:t>sector</a:t>
            </a:r>
            <a:r>
              <a:rPr lang="hr-HR" dirty="0" smtClean="0"/>
              <a:t>: </a:t>
            </a:r>
            <a:r>
              <a:rPr lang="hr-HR" dirty="0" err="1" smtClean="0"/>
              <a:t>Revenue</a:t>
            </a:r>
            <a:r>
              <a:rPr lang="hr-HR" baseline="0" dirty="0" smtClean="0"/>
              <a:t> </a:t>
            </a:r>
            <a:r>
              <a:rPr lang="hr-HR" baseline="0" dirty="0" err="1" smtClean="0"/>
              <a:t>Growth</a:t>
            </a:r>
            <a:r>
              <a:rPr lang="hr-HR" baseline="0" dirty="0" smtClean="0"/>
              <a:t> Rate</a:t>
            </a:r>
            <a:endParaRPr lang="hr-H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UKUPNO!$F$1</c:f>
              <c:strCache>
                <c:ptCount val="1"/>
                <c:pt idx="0">
                  <c:v>Ukupni prihodi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xVal>
          <c:yVal>
            <c:numRef>
              <c:f>UKUPNO!$F$2:$F$10</c:f>
              <c:numCache>
                <c:formatCode>0%</c:formatCode>
                <c:ptCount val="9"/>
                <c:pt idx="1">
                  <c:v>-0.1152430142177939</c:v>
                </c:pt>
                <c:pt idx="2">
                  <c:v>0.1075756030557193</c:v>
                </c:pt>
                <c:pt idx="3">
                  <c:v>-2.3587352865594349E-2</c:v>
                </c:pt>
                <c:pt idx="4">
                  <c:v>1.1459367457589674E-2</c:v>
                </c:pt>
                <c:pt idx="5">
                  <c:v>-6.6202596476263803E-3</c:v>
                </c:pt>
                <c:pt idx="6">
                  <c:v>3.8191729417390359E-2</c:v>
                </c:pt>
                <c:pt idx="7">
                  <c:v>4.1053260923586632E-2</c:v>
                </c:pt>
                <c:pt idx="8">
                  <c:v>3.5311998741777456E-2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UKUPNO!$H$1</c:f>
              <c:strCache>
                <c:ptCount val="1"/>
                <c:pt idx="0">
                  <c:v>Stopa rasta domaćih prihoda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xVal>
          <c:yVal>
            <c:numRef>
              <c:f>UKUPNO!$H$2:$H$10</c:f>
              <c:numCache>
                <c:formatCode>0%</c:formatCode>
                <c:ptCount val="9"/>
                <c:pt idx="1">
                  <c:v>-0.11948592639231619</c:v>
                </c:pt>
                <c:pt idx="2">
                  <c:v>0.11501297957504547</c:v>
                </c:pt>
                <c:pt idx="3">
                  <c:v>-3.1900308156854427E-2</c:v>
                </c:pt>
                <c:pt idx="4">
                  <c:v>-1.3062883409328915E-2</c:v>
                </c:pt>
                <c:pt idx="5">
                  <c:v>2.2847097377803226E-2</c:v>
                </c:pt>
                <c:pt idx="6">
                  <c:v>2.6591366751130417E-2</c:v>
                </c:pt>
                <c:pt idx="7">
                  <c:v>2.5956433709976235E-2</c:v>
                </c:pt>
                <c:pt idx="8">
                  <c:v>1.0954375145820964E-2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UKUPNO!$J$1</c:f>
              <c:strCache>
                <c:ptCount val="1"/>
                <c:pt idx="0">
                  <c:v>Stopa rasta inozemnih prihoda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xVal>
          <c:yVal>
            <c:numRef>
              <c:f>UKUPNO!$J$2:$J$10</c:f>
              <c:numCache>
                <c:formatCode>0%</c:formatCode>
                <c:ptCount val="9"/>
                <c:pt idx="1">
                  <c:v>-9.0436290390523005E-2</c:v>
                </c:pt>
                <c:pt idx="2">
                  <c:v>6.5480816148216769E-2</c:v>
                </c:pt>
                <c:pt idx="3">
                  <c:v>2.5650406333573919E-2</c:v>
                </c:pt>
                <c:pt idx="4">
                  <c:v>0.14855508588706567</c:v>
                </c:pt>
                <c:pt idx="5">
                  <c:v>-0.14818086094185642</c:v>
                </c:pt>
                <c:pt idx="6">
                  <c:v>0.10510867414918064</c:v>
                </c:pt>
                <c:pt idx="7">
                  <c:v>0.12195220281806586</c:v>
                </c:pt>
                <c:pt idx="8">
                  <c:v>0.1546686527487835</c:v>
                </c:pt>
              </c:numCache>
            </c:numRef>
          </c:y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307565080"/>
        <c:axId val="307561160"/>
      </c:scatterChart>
      <c:valAx>
        <c:axId val="307565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1160"/>
        <c:crosses val="autoZero"/>
        <c:crossBetween val="midCat"/>
      </c:valAx>
      <c:valAx>
        <c:axId val="307561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50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/>
              <a:t>ICT </a:t>
            </a:r>
            <a:r>
              <a:rPr lang="hr-HR" dirty="0" err="1" smtClean="0"/>
              <a:t>sector</a:t>
            </a:r>
            <a:r>
              <a:rPr lang="hr-HR" dirty="0"/>
              <a:t>: </a:t>
            </a:r>
            <a:r>
              <a:rPr lang="hr-HR" dirty="0" err="1" smtClean="0"/>
              <a:t>Employment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New </a:t>
            </a:r>
            <a:r>
              <a:rPr lang="hr-HR" dirty="0" err="1" smtClean="0"/>
              <a:t>Jobs</a:t>
            </a:r>
            <a:r>
              <a:rPr lang="hr-HR" baseline="0" dirty="0" smtClean="0"/>
              <a:t> </a:t>
            </a:r>
            <a:r>
              <a:rPr lang="hr-HR" baseline="0" dirty="0" err="1" smtClean="0"/>
              <a:t>Creation</a:t>
            </a:r>
            <a:endParaRPr lang="hr-H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UKUPNO!$C$1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UKUPNO!$C$2:$C$10</c:f>
              <c:numCache>
                <c:formatCode>#,##0</c:formatCode>
                <c:ptCount val="9"/>
                <c:pt idx="0">
                  <c:v>26970</c:v>
                </c:pt>
                <c:pt idx="1">
                  <c:v>28019</c:v>
                </c:pt>
                <c:pt idx="2">
                  <c:v>28470</c:v>
                </c:pt>
                <c:pt idx="3">
                  <c:v>29042</c:v>
                </c:pt>
                <c:pt idx="4">
                  <c:v>28805</c:v>
                </c:pt>
                <c:pt idx="5">
                  <c:v>30427</c:v>
                </c:pt>
                <c:pt idx="6">
                  <c:v>31624</c:v>
                </c:pt>
                <c:pt idx="7">
                  <c:v>31887</c:v>
                </c:pt>
                <c:pt idx="8">
                  <c:v>33181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7563904"/>
        <c:axId val="307565472"/>
      </c:barChart>
      <c:lineChart>
        <c:grouping val="standard"/>
        <c:varyColors val="0"/>
        <c:ser>
          <c:idx val="1"/>
          <c:order val="1"/>
          <c:tx>
            <c:strRef>
              <c:f>UKUPNO!$D$1</c:f>
              <c:strCache>
                <c:ptCount val="1"/>
                <c:pt idx="0">
                  <c:v>Novih radnih mjesta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UKUPNO!$A$2:$A$10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UKUPNO!$D$2:$D$10</c:f>
              <c:numCache>
                <c:formatCode>#,##0</c:formatCode>
                <c:ptCount val="9"/>
                <c:pt idx="1">
                  <c:v>1049</c:v>
                </c:pt>
                <c:pt idx="2">
                  <c:v>451</c:v>
                </c:pt>
                <c:pt idx="3">
                  <c:v>572</c:v>
                </c:pt>
                <c:pt idx="4">
                  <c:v>-237</c:v>
                </c:pt>
                <c:pt idx="5">
                  <c:v>1622</c:v>
                </c:pt>
                <c:pt idx="6">
                  <c:v>1197</c:v>
                </c:pt>
                <c:pt idx="7">
                  <c:v>263</c:v>
                </c:pt>
                <c:pt idx="8">
                  <c:v>1294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071136"/>
        <c:axId val="273295616"/>
      </c:lineChart>
      <c:catAx>
        <c:axId val="307563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5472"/>
        <c:crosses val="autoZero"/>
        <c:auto val="1"/>
        <c:lblAlgn val="ctr"/>
        <c:lblOffset val="100"/>
        <c:noMultiLvlLbl val="0"/>
      </c:catAx>
      <c:valAx>
        <c:axId val="307565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7563904"/>
        <c:crosses val="autoZero"/>
        <c:crossBetween val="between"/>
      </c:valAx>
      <c:valAx>
        <c:axId val="273295616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1136"/>
        <c:crosses val="max"/>
        <c:crossBetween val="between"/>
      </c:valAx>
      <c:catAx>
        <c:axId val="311071136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2732956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Telco: Revenue, Export,</a:t>
            </a:r>
            <a:r>
              <a:rPr lang="hr-HR" baseline="0"/>
              <a:t> Added Value, Employment</a:t>
            </a:r>
            <a:endParaRPr lang="hr-H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'61'!$C$1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'61'!$A$2:$A$10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'61'!$C$2:$C$10</c:f>
              <c:numCache>
                <c:formatCode>#,##0</c:formatCode>
                <c:ptCount val="9"/>
                <c:pt idx="0">
                  <c:v>8498</c:v>
                </c:pt>
                <c:pt idx="1">
                  <c:v>9477</c:v>
                </c:pt>
                <c:pt idx="2">
                  <c:v>9464</c:v>
                </c:pt>
                <c:pt idx="3">
                  <c:v>9240</c:v>
                </c:pt>
                <c:pt idx="4">
                  <c:v>8883</c:v>
                </c:pt>
                <c:pt idx="5">
                  <c:v>8592</c:v>
                </c:pt>
                <c:pt idx="6">
                  <c:v>8317</c:v>
                </c:pt>
                <c:pt idx="7">
                  <c:v>7843</c:v>
                </c:pt>
                <c:pt idx="8">
                  <c:v>7654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1076232"/>
        <c:axId val="311066432"/>
      </c:barChart>
      <c:lineChart>
        <c:grouping val="standard"/>
        <c:varyColors val="0"/>
        <c:ser>
          <c:idx val="1"/>
          <c:order val="1"/>
          <c:tx>
            <c:strRef>
              <c:f>'61'!$D$1</c:f>
              <c:strCache>
                <c:ptCount val="1"/>
                <c:pt idx="0">
                  <c:v>Prihodi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'61'!$A$2:$A$10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'61'!$D$2:$D$10</c:f>
              <c:numCache>
                <c:formatCode>#,##0</c:formatCode>
                <c:ptCount val="9"/>
                <c:pt idx="0">
                  <c:v>13565145095</c:v>
                </c:pt>
                <c:pt idx="1">
                  <c:v>12510120927</c:v>
                </c:pt>
                <c:pt idx="2">
                  <c:v>15453601339</c:v>
                </c:pt>
                <c:pt idx="3">
                  <c:v>14663455184</c:v>
                </c:pt>
                <c:pt idx="4">
                  <c:v>14416264759</c:v>
                </c:pt>
                <c:pt idx="5">
                  <c:v>13494543000</c:v>
                </c:pt>
                <c:pt idx="6">
                  <c:v>13189435582</c:v>
                </c:pt>
                <c:pt idx="7">
                  <c:v>12721286735</c:v>
                </c:pt>
                <c:pt idx="8">
                  <c:v>13062583964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'61'!$E$1</c:f>
              <c:strCache>
                <c:ptCount val="1"/>
                <c:pt idx="0">
                  <c:v>Izvoz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'61'!$A$2:$A$10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'61'!$E$2:$E$10</c:f>
              <c:numCache>
                <c:formatCode>#,##0</c:formatCode>
                <c:ptCount val="9"/>
                <c:pt idx="0">
                  <c:v>1107197372</c:v>
                </c:pt>
                <c:pt idx="1">
                  <c:v>1239034200</c:v>
                </c:pt>
                <c:pt idx="2">
                  <c:v>1285560733</c:v>
                </c:pt>
                <c:pt idx="3">
                  <c:v>1182242646</c:v>
                </c:pt>
                <c:pt idx="4">
                  <c:v>1020773333</c:v>
                </c:pt>
                <c:pt idx="5">
                  <c:v>726168300</c:v>
                </c:pt>
                <c:pt idx="6">
                  <c:v>594493646</c:v>
                </c:pt>
                <c:pt idx="7">
                  <c:v>605823071</c:v>
                </c:pt>
                <c:pt idx="8">
                  <c:v>670848719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'61'!$F$1</c:f>
              <c:strCache>
                <c:ptCount val="1"/>
                <c:pt idx="0">
                  <c:v>Dodana vrijednost 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'61'!$A$2:$A$10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'61'!$F$2:$F$10</c:f>
              <c:numCache>
                <c:formatCode>#,##0</c:formatCode>
                <c:ptCount val="9"/>
                <c:pt idx="0">
                  <c:v>4185987557</c:v>
                </c:pt>
                <c:pt idx="1">
                  <c:v>2662398691</c:v>
                </c:pt>
                <c:pt idx="2">
                  <c:v>4249413119</c:v>
                </c:pt>
                <c:pt idx="3">
                  <c:v>4031171665</c:v>
                </c:pt>
                <c:pt idx="4">
                  <c:v>3923938910</c:v>
                </c:pt>
                <c:pt idx="5">
                  <c:v>3033299300</c:v>
                </c:pt>
                <c:pt idx="6">
                  <c:v>3070155537</c:v>
                </c:pt>
                <c:pt idx="7">
                  <c:v>2663266909</c:v>
                </c:pt>
                <c:pt idx="8">
                  <c:v>3112092849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076624"/>
        <c:axId val="311069960"/>
      </c:lineChart>
      <c:catAx>
        <c:axId val="311076624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69960"/>
        <c:crosses val="autoZero"/>
        <c:auto val="1"/>
        <c:lblAlgn val="ctr"/>
        <c:lblOffset val="100"/>
        <c:noMultiLvlLbl val="0"/>
      </c:catAx>
      <c:valAx>
        <c:axId val="311069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6624"/>
        <c:crosses val="autoZero"/>
        <c:crossBetween val="between"/>
      </c:valAx>
      <c:valAx>
        <c:axId val="311066432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6232"/>
        <c:crosses val="max"/>
        <c:crossBetween val="between"/>
      </c:valAx>
      <c:catAx>
        <c:axId val="311076232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3110664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'26.2'!$C$1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'26.2'!$A$2:$A$10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'26.2'!$C$2:$C$10</c:f>
              <c:numCache>
                <c:formatCode>#,##0</c:formatCode>
                <c:ptCount val="9"/>
                <c:pt idx="0">
                  <c:v>1649</c:v>
                </c:pt>
                <c:pt idx="1">
                  <c:v>1399</c:v>
                </c:pt>
                <c:pt idx="2">
                  <c:v>1395</c:v>
                </c:pt>
                <c:pt idx="3">
                  <c:v>1423</c:v>
                </c:pt>
                <c:pt idx="4">
                  <c:v>1439</c:v>
                </c:pt>
                <c:pt idx="5">
                  <c:v>1572</c:v>
                </c:pt>
                <c:pt idx="6">
                  <c:v>1656</c:v>
                </c:pt>
                <c:pt idx="7">
                  <c:v>1668</c:v>
                </c:pt>
                <c:pt idx="8">
                  <c:v>1752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1074272"/>
        <c:axId val="311073488"/>
      </c:barChart>
      <c:lineChart>
        <c:grouping val="standard"/>
        <c:varyColors val="0"/>
        <c:ser>
          <c:idx val="1"/>
          <c:order val="1"/>
          <c:tx>
            <c:strRef>
              <c:f>'26.2'!$D$1</c:f>
              <c:strCache>
                <c:ptCount val="1"/>
                <c:pt idx="0">
                  <c:v>Prihodi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'26.2'!$A$2:$A$10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'26.2'!$D$2:$D$10</c:f>
              <c:numCache>
                <c:formatCode>#,##0</c:formatCode>
                <c:ptCount val="9"/>
                <c:pt idx="0">
                  <c:v>4009459047</c:v>
                </c:pt>
                <c:pt idx="1">
                  <c:v>3305645468</c:v>
                </c:pt>
                <c:pt idx="2">
                  <c:v>3322172038</c:v>
                </c:pt>
                <c:pt idx="3">
                  <c:v>3052745915</c:v>
                </c:pt>
                <c:pt idx="4">
                  <c:v>2891705671</c:v>
                </c:pt>
                <c:pt idx="5">
                  <c:v>3233718900</c:v>
                </c:pt>
                <c:pt idx="6">
                  <c:v>3650320547</c:v>
                </c:pt>
                <c:pt idx="7">
                  <c:v>3984761561</c:v>
                </c:pt>
                <c:pt idx="8">
                  <c:v>3990624565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'26.2'!$E$1</c:f>
              <c:strCache>
                <c:ptCount val="1"/>
                <c:pt idx="0">
                  <c:v>Izvoz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'26.2'!$A$2:$A$10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'26.2'!$E$2:$E$10</c:f>
              <c:numCache>
                <c:formatCode>#,##0</c:formatCode>
                <c:ptCount val="9"/>
                <c:pt idx="0">
                  <c:v>799499607</c:v>
                </c:pt>
                <c:pt idx="1">
                  <c:v>547454439</c:v>
                </c:pt>
                <c:pt idx="2">
                  <c:v>555617637</c:v>
                </c:pt>
                <c:pt idx="3">
                  <c:v>541536836</c:v>
                </c:pt>
                <c:pt idx="4">
                  <c:v>513238292</c:v>
                </c:pt>
                <c:pt idx="5">
                  <c:v>583760100</c:v>
                </c:pt>
                <c:pt idx="6">
                  <c:v>743019494</c:v>
                </c:pt>
                <c:pt idx="7">
                  <c:v>737068515</c:v>
                </c:pt>
                <c:pt idx="8">
                  <c:v>678993013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'26.2'!$F$1</c:f>
              <c:strCache>
                <c:ptCount val="1"/>
                <c:pt idx="0">
                  <c:v>Dodana vrijednost 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'26.2'!$A$2:$A$10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'26.2'!$F$2:$F$10</c:f>
              <c:numCache>
                <c:formatCode>#,##0</c:formatCode>
                <c:ptCount val="9"/>
                <c:pt idx="0">
                  <c:v>353853451</c:v>
                </c:pt>
                <c:pt idx="1">
                  <c:v>312091787</c:v>
                </c:pt>
                <c:pt idx="2">
                  <c:v>304184416</c:v>
                </c:pt>
                <c:pt idx="3">
                  <c:v>292733084</c:v>
                </c:pt>
                <c:pt idx="4">
                  <c:v>267116242</c:v>
                </c:pt>
                <c:pt idx="5">
                  <c:v>293841600</c:v>
                </c:pt>
                <c:pt idx="6">
                  <c:v>334355378</c:v>
                </c:pt>
                <c:pt idx="7">
                  <c:v>343734119</c:v>
                </c:pt>
                <c:pt idx="8">
                  <c:v>408954766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071528"/>
        <c:axId val="311069568"/>
      </c:lineChart>
      <c:catAx>
        <c:axId val="311071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69568"/>
        <c:crosses val="autoZero"/>
        <c:auto val="1"/>
        <c:lblAlgn val="ctr"/>
        <c:lblOffset val="100"/>
        <c:noMultiLvlLbl val="0"/>
      </c:catAx>
      <c:valAx>
        <c:axId val="31106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1528"/>
        <c:crosses val="autoZero"/>
        <c:crossBetween val="between"/>
      </c:valAx>
      <c:valAx>
        <c:axId val="31107348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4272"/>
        <c:crosses val="max"/>
        <c:crossBetween val="between"/>
      </c:valAx>
      <c:catAx>
        <c:axId val="3110742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10734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stacked"/>
        <c:varyColors val="0"/>
        <c:ser>
          <c:idx val="2"/>
          <c:order val="2"/>
          <c:tx>
            <c:strRef>
              <c:f>'26.3'!$E$1</c:f>
              <c:strCache>
                <c:ptCount val="1"/>
                <c:pt idx="0">
                  <c:v>Izvoz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'26.3'!$A$2:$A$10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'26.3'!$E$2:$E$10</c:f>
              <c:numCache>
                <c:formatCode>#,##0</c:formatCode>
                <c:ptCount val="9"/>
                <c:pt idx="0">
                  <c:v>1326843247</c:v>
                </c:pt>
                <c:pt idx="1">
                  <c:v>952361585</c:v>
                </c:pt>
                <c:pt idx="2">
                  <c:v>944190643</c:v>
                </c:pt>
                <c:pt idx="3">
                  <c:v>940205560</c:v>
                </c:pt>
                <c:pt idx="4">
                  <c:v>1684195401</c:v>
                </c:pt>
                <c:pt idx="5">
                  <c:v>1024502300</c:v>
                </c:pt>
                <c:pt idx="6">
                  <c:v>1062346323</c:v>
                </c:pt>
                <c:pt idx="7">
                  <c:v>994690668</c:v>
                </c:pt>
                <c:pt idx="8">
                  <c:v>1237223408</c:v>
                </c:pt>
              </c:numCache>
            </c:numRef>
          </c:val>
        </c:ser>
        <c:ser>
          <c:idx val="3"/>
          <c:order val="3"/>
          <c:tx>
            <c:strRef>
              <c:f>'26.3'!$F$1</c:f>
              <c:strCache>
                <c:ptCount val="1"/>
                <c:pt idx="0">
                  <c:v>Domaći prihod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'26.3'!$A$2:$A$10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'26.3'!$F$2:$F$10</c:f>
              <c:numCache>
                <c:formatCode>#,##0</c:formatCode>
                <c:ptCount val="9"/>
                <c:pt idx="0">
                  <c:v>983762172</c:v>
                </c:pt>
                <c:pt idx="1">
                  <c:v>862676788</c:v>
                </c:pt>
                <c:pt idx="2">
                  <c:v>750026138</c:v>
                </c:pt>
                <c:pt idx="3">
                  <c:v>608446089</c:v>
                </c:pt>
                <c:pt idx="4">
                  <c:v>521577908</c:v>
                </c:pt>
                <c:pt idx="5">
                  <c:v>661193100</c:v>
                </c:pt>
                <c:pt idx="6">
                  <c:v>635290875</c:v>
                </c:pt>
                <c:pt idx="7">
                  <c:v>750415413</c:v>
                </c:pt>
                <c:pt idx="8">
                  <c:v>724781222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1077800"/>
        <c:axId val="311066824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'26.3'!$D$1</c15:sqref>
                        </c15:formulaRef>
                      </c:ext>
                    </c:extLst>
                    <c:strCache>
                      <c:ptCount val="1"/>
                      <c:pt idx="0">
                        <c:v>Prihodi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'26.3'!$A$2:$A$10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  <c:pt idx="8">
                        <c:v>2016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'26.3'!$D$2:$D$10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2310605419</c:v>
                      </c:pt>
                      <c:pt idx="1">
                        <c:v>1815038373</c:v>
                      </c:pt>
                      <c:pt idx="2">
                        <c:v>1694216781</c:v>
                      </c:pt>
                      <c:pt idx="3">
                        <c:v>1548651649</c:v>
                      </c:pt>
                      <c:pt idx="4">
                        <c:v>2205773309</c:v>
                      </c:pt>
                      <c:pt idx="5">
                        <c:v>1685695400</c:v>
                      </c:pt>
                      <c:pt idx="6">
                        <c:v>1697637198</c:v>
                      </c:pt>
                      <c:pt idx="7">
                        <c:v>1745106081</c:v>
                      </c:pt>
                      <c:pt idx="8">
                        <c:v>1962004630</c:v>
                      </c:pt>
                    </c:numCache>
                  </c:numRef>
                </c:val>
              </c15:ser>
            </c15:filteredBarSeries>
          </c:ext>
        </c:extLst>
      </c:barChart>
      <c:lineChart>
        <c:grouping val="standard"/>
        <c:varyColors val="0"/>
        <c:ser>
          <c:idx val="4"/>
          <c:order val="4"/>
          <c:tx>
            <c:strRef>
              <c:f>'26.3'!$G$1</c:f>
              <c:strCache>
                <c:ptCount val="1"/>
                <c:pt idx="0">
                  <c:v>Dodana vrijednost 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'26.3'!$A$2:$A$10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'26.3'!$G$2:$G$10</c:f>
              <c:numCache>
                <c:formatCode>#,##0</c:formatCode>
                <c:ptCount val="9"/>
                <c:pt idx="0">
                  <c:v>694576427</c:v>
                </c:pt>
                <c:pt idx="1">
                  <c:v>575103169</c:v>
                </c:pt>
                <c:pt idx="2">
                  <c:v>504695355</c:v>
                </c:pt>
                <c:pt idx="3">
                  <c:v>482604879</c:v>
                </c:pt>
                <c:pt idx="4">
                  <c:v>648365635</c:v>
                </c:pt>
                <c:pt idx="5">
                  <c:v>697365000</c:v>
                </c:pt>
                <c:pt idx="6">
                  <c:v>713698240</c:v>
                </c:pt>
                <c:pt idx="7">
                  <c:v>758756855</c:v>
                </c:pt>
                <c:pt idx="8">
                  <c:v>887395892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077800"/>
        <c:axId val="311066824"/>
      </c:lineChart>
      <c:lineChart>
        <c:grouping val="standard"/>
        <c:varyColors val="0"/>
        <c:ser>
          <c:idx val="0"/>
          <c:order val="0"/>
          <c:tx>
            <c:strRef>
              <c:f>'26.3'!$C$1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'26.3'!$A$2:$A$10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'26.3'!$C$2:$C$10</c:f>
              <c:numCache>
                <c:formatCode>#,##0</c:formatCode>
                <c:ptCount val="9"/>
                <c:pt idx="0">
                  <c:v>2199</c:v>
                </c:pt>
                <c:pt idx="1">
                  <c:v>2272</c:v>
                </c:pt>
                <c:pt idx="2">
                  <c:v>2281</c:v>
                </c:pt>
                <c:pt idx="3">
                  <c:v>2211</c:v>
                </c:pt>
                <c:pt idx="4">
                  <c:v>2201</c:v>
                </c:pt>
                <c:pt idx="5">
                  <c:v>2844</c:v>
                </c:pt>
                <c:pt idx="6">
                  <c:v>2824</c:v>
                </c:pt>
                <c:pt idx="7">
                  <c:v>2910</c:v>
                </c:pt>
                <c:pt idx="8">
                  <c:v>2795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074664"/>
        <c:axId val="311072704"/>
      </c:lineChart>
      <c:catAx>
        <c:axId val="311077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66824"/>
        <c:crosses val="autoZero"/>
        <c:auto val="1"/>
        <c:lblAlgn val="ctr"/>
        <c:lblOffset val="100"/>
        <c:noMultiLvlLbl val="0"/>
      </c:catAx>
      <c:valAx>
        <c:axId val="31106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7800"/>
        <c:crosses val="autoZero"/>
        <c:crossBetween val="between"/>
      </c:valAx>
      <c:valAx>
        <c:axId val="31107270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4664"/>
        <c:crosses val="max"/>
        <c:crossBetween val="between"/>
      </c:valAx>
      <c:catAx>
        <c:axId val="311074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10727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Računalno</a:t>
            </a:r>
            <a:r>
              <a:rPr lang="hr-HR" baseline="0"/>
              <a:t> programiranje: Prihodi, izvoz, zaposleni</a:t>
            </a:r>
            <a:endParaRPr lang="hr-H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'62'!$B$1</c:f>
              <c:strCache>
                <c:ptCount val="1"/>
                <c:pt idx="0">
                  <c:v>Broj subjekata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'62'!$B$2:$B$10</c:f>
              <c:numCache>
                <c:formatCode>#,##0</c:formatCode>
                <c:ptCount val="9"/>
                <c:pt idx="0">
                  <c:v>1681</c:v>
                </c:pt>
                <c:pt idx="1">
                  <c:v>1908</c:v>
                </c:pt>
                <c:pt idx="2">
                  <c:v>2103</c:v>
                </c:pt>
                <c:pt idx="3">
                  <c:v>2225</c:v>
                </c:pt>
                <c:pt idx="4">
                  <c:v>2329</c:v>
                </c:pt>
                <c:pt idx="5">
                  <c:v>2587</c:v>
                </c:pt>
                <c:pt idx="6">
                  <c:v>2854</c:v>
                </c:pt>
                <c:pt idx="7">
                  <c:v>2888</c:v>
                </c:pt>
                <c:pt idx="8">
                  <c:v>3262</c:v>
                </c:pt>
              </c:numCache>
            </c:numRef>
          </c:val>
        </c:ser>
        <c:ser>
          <c:idx val="1"/>
          <c:order val="1"/>
          <c:tx>
            <c:strRef>
              <c:f>'62'!$C$1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'62'!$C$2:$C$10</c:f>
              <c:numCache>
                <c:formatCode>#,##0</c:formatCode>
                <c:ptCount val="9"/>
                <c:pt idx="0">
                  <c:v>7608</c:v>
                </c:pt>
                <c:pt idx="1">
                  <c:v>8327</c:v>
                </c:pt>
                <c:pt idx="2">
                  <c:v>8723</c:v>
                </c:pt>
                <c:pt idx="3">
                  <c:v>9331</c:v>
                </c:pt>
                <c:pt idx="4">
                  <c:v>9818</c:v>
                </c:pt>
                <c:pt idx="5">
                  <c:v>10908</c:v>
                </c:pt>
                <c:pt idx="6">
                  <c:v>11828</c:v>
                </c:pt>
                <c:pt idx="7">
                  <c:v>12678</c:v>
                </c:pt>
                <c:pt idx="8">
                  <c:v>14019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1067608"/>
        <c:axId val="311070352"/>
      </c:barChart>
      <c:lineChart>
        <c:grouping val="standard"/>
        <c:varyColors val="0"/>
        <c:ser>
          <c:idx val="2"/>
          <c:order val="2"/>
          <c:tx>
            <c:strRef>
              <c:f>'62'!$F$1</c:f>
              <c:strCache>
                <c:ptCount val="1"/>
                <c:pt idx="0">
                  <c:v>Prihodi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'62'!$F$2:$F$10</c:f>
              <c:numCache>
                <c:formatCode>#,##0.00\ "kn"</c:formatCode>
                <c:ptCount val="9"/>
                <c:pt idx="0">
                  <c:v>4490310140</c:v>
                </c:pt>
                <c:pt idx="1">
                  <c:v>4493562686</c:v>
                </c:pt>
                <c:pt idx="2">
                  <c:v>4661493987</c:v>
                </c:pt>
                <c:pt idx="3">
                  <c:v>5128774591</c:v>
                </c:pt>
                <c:pt idx="4">
                  <c:v>5043293234</c:v>
                </c:pt>
                <c:pt idx="5">
                  <c:v>5900025800</c:v>
                </c:pt>
                <c:pt idx="6">
                  <c:v>6416827574</c:v>
                </c:pt>
                <c:pt idx="7">
                  <c:v>7110274762</c:v>
                </c:pt>
                <c:pt idx="8">
                  <c:v>7689485635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'62'!$G$1</c:f>
              <c:strCache>
                <c:ptCount val="1"/>
                <c:pt idx="0">
                  <c:v>Izvoz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'62'!$A$2:$A$10</c:f>
              <c:numCache>
                <c:formatCode>0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'62'!$G$2:$G$10</c:f>
              <c:numCache>
                <c:formatCode>#,##0.00\ "kn"</c:formatCode>
                <c:ptCount val="9"/>
                <c:pt idx="0">
                  <c:v>580913307</c:v>
                </c:pt>
                <c:pt idx="1">
                  <c:v>664980751</c:v>
                </c:pt>
                <c:pt idx="2">
                  <c:v>764541422</c:v>
                </c:pt>
                <c:pt idx="3">
                  <c:v>1004705807</c:v>
                </c:pt>
                <c:pt idx="4">
                  <c:v>1057320573</c:v>
                </c:pt>
                <c:pt idx="5">
                  <c:v>1247430500</c:v>
                </c:pt>
                <c:pt idx="6">
                  <c:v>1552044138</c:v>
                </c:pt>
                <c:pt idx="7">
                  <c:v>2035259660</c:v>
                </c:pt>
                <c:pt idx="8">
                  <c:v>2372634545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075448"/>
        <c:axId val="311067216"/>
      </c:lineChart>
      <c:catAx>
        <c:axId val="31107544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67216"/>
        <c:crosses val="autoZero"/>
        <c:auto val="1"/>
        <c:lblAlgn val="ctr"/>
        <c:lblOffset val="100"/>
        <c:noMultiLvlLbl val="0"/>
      </c:catAx>
      <c:valAx>
        <c:axId val="311067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kn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75448"/>
        <c:crosses val="autoZero"/>
        <c:crossBetween val="between"/>
      </c:valAx>
      <c:valAx>
        <c:axId val="311070352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11067608"/>
        <c:crosses val="max"/>
        <c:crossBetween val="between"/>
      </c:valAx>
      <c:catAx>
        <c:axId val="311067608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3110703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163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015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100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520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1063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159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034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050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267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282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832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50220-3BD1-4F81-A441-88761E2403B2}" type="datetimeFigureOut">
              <a:rPr lang="hr-HR" smtClean="0"/>
              <a:t>19.7.2017.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461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ICT </a:t>
            </a:r>
            <a:r>
              <a:rPr lang="hr-HR" dirty="0" err="1" smtClean="0"/>
              <a:t>sector</a:t>
            </a:r>
            <a:r>
              <a:rPr lang="hr-HR" dirty="0" smtClean="0"/>
              <a:t> 2008 - 2016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19. srpnja 2017.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Hrvoje Balen, dopredsjednik HUP ICT</a:t>
            </a:r>
            <a:endParaRPr lang="hr-HR" dirty="0"/>
          </a:p>
        </p:txBody>
      </p:sp>
      <p:pic>
        <p:nvPicPr>
          <p:cNvPr id="4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07" y="420234"/>
            <a:ext cx="5259356" cy="1312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665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ICT </a:t>
            </a:r>
            <a:r>
              <a:rPr lang="hr-HR" dirty="0" err="1" smtClean="0"/>
              <a:t>manufacturing</a:t>
            </a:r>
            <a:r>
              <a:rPr lang="hr-HR" dirty="0" smtClean="0"/>
              <a:t> (26.2)</a:t>
            </a:r>
            <a:endParaRPr lang="hr-HR" dirty="0"/>
          </a:p>
        </p:txBody>
      </p:sp>
      <p:pic>
        <p:nvPicPr>
          <p:cNvPr id="7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39014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9822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 uiExpand="1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ICT </a:t>
            </a:r>
            <a:r>
              <a:rPr lang="hr-HR" dirty="0" err="1" smtClean="0"/>
              <a:t>manufacturing</a:t>
            </a:r>
            <a:r>
              <a:rPr lang="hr-HR" dirty="0" smtClean="0"/>
              <a:t> (26.3)</a:t>
            </a:r>
            <a:endParaRPr lang="hr-HR" dirty="0"/>
          </a:p>
        </p:txBody>
      </p:sp>
      <p:pic>
        <p:nvPicPr>
          <p:cNvPr id="7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86190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9519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 uiExpand="1">
        <p:bldSub>
          <a:bldChart bld="series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mtClean="0"/>
              <a:t>Software and IT services (62)</a:t>
            </a:r>
            <a:endParaRPr lang="hr-HR" altLang="sr-Latn-RS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34268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0572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mtClean="0"/>
              <a:t>Software and IT services (62)</a:t>
            </a:r>
            <a:endParaRPr lang="hr-HR" altLang="sr-Latn-RS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74339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072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Chart bld="series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mtClean="0"/>
              <a:t>Software and IT services (62)</a:t>
            </a:r>
            <a:endParaRPr lang="hr-HR" altLang="sr-Latn-RS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41121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1648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mtClean="0"/>
              <a:t>Software and IT services (62)</a:t>
            </a:r>
            <a:endParaRPr lang="hr-HR" altLang="sr-Latn-RS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11650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8427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Chart bld="series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Pokretači industrijske strategije</a:t>
            </a:r>
            <a:endParaRPr lang="hr-HR" dirty="0"/>
          </a:p>
        </p:txBody>
      </p:sp>
      <p:pic>
        <p:nvPicPr>
          <p:cNvPr id="8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71109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707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Pokretači industrijske strategije</a:t>
            </a:r>
            <a:endParaRPr lang="hr-HR" dirty="0"/>
          </a:p>
        </p:txBody>
      </p:sp>
      <p:pic>
        <p:nvPicPr>
          <p:cNvPr id="8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746841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9457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Pokretači industrijske strategije</a:t>
            </a:r>
            <a:endParaRPr lang="hr-HR" dirty="0"/>
          </a:p>
        </p:txBody>
      </p:sp>
      <p:pic>
        <p:nvPicPr>
          <p:cNvPr id="8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77558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944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Important</a:t>
            </a:r>
            <a:r>
              <a:rPr lang="hr-HR" dirty="0" smtClean="0"/>
              <a:t> </a:t>
            </a:r>
            <a:r>
              <a:rPr lang="hr-HR" dirty="0" err="1" smtClean="0"/>
              <a:t>Figures</a:t>
            </a:r>
            <a:r>
              <a:rPr lang="hr-HR" dirty="0" smtClean="0"/>
              <a:t> 2008-2016</a:t>
            </a:r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880532" y="4148666"/>
            <a:ext cx="23537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5400" b="1" dirty="0" smtClean="0">
                <a:solidFill>
                  <a:srgbClr val="FF0000"/>
                </a:solidFill>
              </a:rPr>
              <a:t>6.200</a:t>
            </a:r>
          </a:p>
          <a:p>
            <a:pPr algn="ctr"/>
            <a:r>
              <a:rPr lang="hr-HR" sz="2400" dirty="0" smtClean="0"/>
              <a:t>New </a:t>
            </a:r>
            <a:r>
              <a:rPr lang="hr-HR" sz="2400" dirty="0" err="1" smtClean="0"/>
              <a:t>Jobs</a:t>
            </a:r>
            <a:endParaRPr lang="hr-H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80532" y="5504595"/>
            <a:ext cx="2353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Extra </a:t>
            </a:r>
            <a:r>
              <a:rPr lang="hr-HR" b="1" dirty="0" err="1" smtClean="0">
                <a:solidFill>
                  <a:schemeClr val="accent1">
                    <a:lumMod val="75000"/>
                  </a:schemeClr>
                </a:solidFill>
              </a:rPr>
              <a:t>Employment</a:t>
            </a:r>
            <a:endParaRPr lang="hr-H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2926" y="4148666"/>
            <a:ext cx="223520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5400" b="1" dirty="0" smtClean="0">
                <a:solidFill>
                  <a:srgbClr val="FF0000"/>
                </a:solidFill>
              </a:rPr>
              <a:t>42</a:t>
            </a:r>
          </a:p>
          <a:p>
            <a:pPr algn="ctr"/>
            <a:r>
              <a:rPr lang="hr-HR" sz="2400" dirty="0" err="1" smtClean="0"/>
              <a:t>Billion</a:t>
            </a:r>
            <a:r>
              <a:rPr lang="hr-HR" sz="2400" dirty="0" smtClean="0"/>
              <a:t> Kn</a:t>
            </a:r>
            <a:endParaRPr lang="hr-H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572927" y="5504595"/>
            <a:ext cx="223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err="1" smtClean="0">
                <a:solidFill>
                  <a:schemeClr val="accent1">
                    <a:lumMod val="75000"/>
                  </a:schemeClr>
                </a:solidFill>
              </a:rPr>
              <a:t>Export</a:t>
            </a:r>
            <a:endParaRPr lang="hr-H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60530" y="4148666"/>
            <a:ext cx="235373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5400" b="1" dirty="0" smtClean="0">
                <a:solidFill>
                  <a:srgbClr val="FF0000"/>
                </a:solidFill>
              </a:rPr>
              <a:t>66</a:t>
            </a:r>
          </a:p>
          <a:p>
            <a:pPr algn="ctr"/>
            <a:r>
              <a:rPr lang="hr-HR" sz="2400" dirty="0" err="1" smtClean="0"/>
              <a:t>Billion</a:t>
            </a:r>
            <a:r>
              <a:rPr lang="hr-HR" sz="2400" dirty="0" smtClean="0"/>
              <a:t> Kn</a:t>
            </a:r>
            <a:endParaRPr lang="hr-H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960531" y="5504595"/>
            <a:ext cx="2353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err="1" smtClean="0">
                <a:solidFill>
                  <a:schemeClr val="accent1">
                    <a:lumMod val="75000"/>
                  </a:schemeClr>
                </a:solidFill>
              </a:rPr>
              <a:t>Added</a:t>
            </a: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b="1" dirty="0" err="1" smtClean="0">
                <a:solidFill>
                  <a:schemeClr val="accent1">
                    <a:lumMod val="75000"/>
                  </a:schemeClr>
                </a:solidFill>
              </a:rPr>
              <a:t>Value</a:t>
            </a:r>
            <a:endParaRPr lang="hr-H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8" name="Picture 4" descr="Slikovni rezultat za clipart seniors dancing black white fre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duotone>
              <a:prstClr val="black"/>
              <a:schemeClr val="bg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191" y="2436495"/>
            <a:ext cx="1676410" cy="1672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likovni rezultat za clipart france 98 football black white fre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697" y="2499762"/>
            <a:ext cx="1195658" cy="164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likovni rezultat za flintstones clipart fre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35" y="2604716"/>
            <a:ext cx="2315925" cy="154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906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ICT </a:t>
            </a:r>
            <a:r>
              <a:rPr lang="hr-HR" dirty="0" err="1" smtClean="0"/>
              <a:t>sector</a:t>
            </a:r>
            <a:endParaRPr lang="hr-HR" dirty="0"/>
          </a:p>
        </p:txBody>
      </p:sp>
      <p:pic>
        <p:nvPicPr>
          <p:cNvPr id="5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41178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937918"/>
              </p:ext>
            </p:extLst>
          </p:nvPr>
        </p:nvGraphicFramePr>
        <p:xfrm>
          <a:off x="628651" y="1474080"/>
          <a:ext cx="7886700" cy="504748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360997"/>
                <a:gridCol w="6525703"/>
              </a:tblGrid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 </a:t>
                      </a:r>
                      <a:r>
                        <a:rPr lang="hr-HR" sz="1600" dirty="0" err="1">
                          <a:effectLst/>
                        </a:rPr>
                        <a:t>rICT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Description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ICTTOT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 Total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ICTman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ICT </a:t>
                      </a:r>
                      <a:r>
                        <a:rPr lang="hr-HR" sz="1600" dirty="0" err="1">
                          <a:effectLst/>
                        </a:rPr>
                        <a:t>manufacturing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industries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261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effectLst/>
                        </a:rPr>
                        <a:t>Manufacture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of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electronic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components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and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boards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262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effectLst/>
                        </a:rPr>
                        <a:t>Manufacture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of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computers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and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peripheral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equipment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263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effectLst/>
                        </a:rPr>
                        <a:t>Manufacture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of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communication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equipment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264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effectLst/>
                        </a:rPr>
                        <a:t>Manufacture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of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consumer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electronics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268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Manufacture of magnetic and optical media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ICTtotser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 total services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ICTtrade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 trade industries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4651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Wholesale </a:t>
                      </a:r>
                      <a:r>
                        <a:rPr lang="hr-HR" sz="1600" dirty="0" err="1">
                          <a:effectLst/>
                        </a:rPr>
                        <a:t>of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computers</a:t>
                      </a:r>
                      <a:r>
                        <a:rPr lang="hr-HR" sz="1600" dirty="0">
                          <a:effectLst/>
                        </a:rPr>
                        <a:t>, </a:t>
                      </a:r>
                      <a:r>
                        <a:rPr lang="hr-HR" sz="1600" dirty="0" err="1">
                          <a:effectLst/>
                        </a:rPr>
                        <a:t>computer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peripheral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equipment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and</a:t>
                      </a:r>
                      <a:r>
                        <a:rPr lang="hr-HR" sz="1600" dirty="0">
                          <a:effectLst/>
                        </a:rPr>
                        <a:t> software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4652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Wholesale of electronic and telecommunications equipment and parts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ICTser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 services industries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5820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Software publishing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61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Telecommunications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62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Computer </a:t>
                      </a:r>
                      <a:r>
                        <a:rPr lang="hr-HR" sz="1600" dirty="0" err="1">
                          <a:effectLst/>
                        </a:rPr>
                        <a:t>programming</a:t>
                      </a:r>
                      <a:r>
                        <a:rPr lang="hr-HR" sz="1600" dirty="0">
                          <a:effectLst/>
                        </a:rPr>
                        <a:t>, </a:t>
                      </a:r>
                      <a:r>
                        <a:rPr lang="hr-HR" sz="1600" dirty="0" err="1">
                          <a:effectLst/>
                        </a:rPr>
                        <a:t>consultancy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and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related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activities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631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Data processing, hosting and related activities; web portals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951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effectLst/>
                        </a:rPr>
                        <a:t>Repair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of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computers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and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communication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equipment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416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Simulacija rasta</a:t>
            </a:r>
            <a:endParaRPr lang="hr-HR" dirty="0"/>
          </a:p>
        </p:txBody>
      </p:sp>
      <p:pic>
        <p:nvPicPr>
          <p:cNvPr id="5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51979" y="1825625"/>
            <a:ext cx="724004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18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ICT </a:t>
            </a:r>
            <a:r>
              <a:rPr lang="hr-HR" dirty="0" err="1" smtClean="0"/>
              <a:t>sector</a:t>
            </a:r>
            <a:r>
              <a:rPr lang="hr-HR" dirty="0" smtClean="0"/>
              <a:t> – </a:t>
            </a:r>
            <a:r>
              <a:rPr lang="hr-HR" dirty="0" err="1" smtClean="0"/>
              <a:t>largest</a:t>
            </a:r>
            <a:r>
              <a:rPr lang="hr-HR" dirty="0" smtClean="0"/>
              <a:t> </a:t>
            </a:r>
            <a:r>
              <a:rPr lang="hr-HR" dirty="0" err="1" smtClean="0"/>
              <a:t>branches</a:t>
            </a:r>
            <a:r>
              <a:rPr lang="hr-HR" dirty="0" smtClean="0"/>
              <a:t> (HR)</a:t>
            </a:r>
            <a:endParaRPr lang="hr-HR" dirty="0"/>
          </a:p>
        </p:txBody>
      </p:sp>
      <p:pic>
        <p:nvPicPr>
          <p:cNvPr id="5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41178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195413"/>
              </p:ext>
            </p:extLst>
          </p:nvPr>
        </p:nvGraphicFramePr>
        <p:xfrm>
          <a:off x="628651" y="1474080"/>
          <a:ext cx="7886700" cy="3629203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624416"/>
                <a:gridCol w="2641600"/>
                <a:gridCol w="1811866"/>
                <a:gridCol w="2808818"/>
              </a:tblGrid>
              <a:tr h="371653"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u="none" strike="noStrike" dirty="0" smtClean="0">
                          <a:effectLst/>
                        </a:rPr>
                        <a:t>NACE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 smtClean="0">
                          <a:effectLst/>
                        </a:rPr>
                        <a:t>DESCRIPTION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 smtClean="0">
                          <a:effectLst/>
                        </a:rPr>
                        <a:t>REVENUE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 smtClean="0">
                          <a:effectLst/>
                        </a:rPr>
                        <a:t>COMPANIES</a:t>
                      </a:r>
                      <a:endParaRPr lang="hr-HR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587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u="none" strike="noStrike" dirty="0">
                          <a:effectLst/>
                        </a:rPr>
                        <a:t>61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 err="1">
                          <a:effectLst/>
                        </a:rPr>
                        <a:t>Telecommunications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>
                          <a:effectLst/>
                        </a:rPr>
                        <a:t>  13.062.583.964,00 kn 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 dirty="0">
                          <a:effectLst/>
                        </a:rPr>
                        <a:t>HT, VIPNET, TELE2, OPTIMA, ISKON…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587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u="none" strike="noStrike" dirty="0">
                          <a:effectLst/>
                        </a:rPr>
                        <a:t>62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Computer programming, consultancy and related activities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>
                          <a:effectLst/>
                        </a:rPr>
                        <a:t>    7.689.485.635,00 kn 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>
                          <a:effectLst/>
                        </a:rPr>
                        <a:t>SPAN, APIS, COMPING, ASSECO, IN2...                            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587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u="none" strike="noStrike" dirty="0">
                          <a:effectLst/>
                        </a:rPr>
                        <a:t>262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Manufacture of computers and peripheral equipment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>
                          <a:effectLst/>
                        </a:rPr>
                        <a:t>    3.990.624.565,00 kn 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>
                          <a:effectLst/>
                        </a:rPr>
                        <a:t>M SAN GRUPA, KING ICT, MICROLINE, LINKS, COMTEL, CS, COMPUTECH, STORM, KODEKS…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587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u="none" strike="noStrike" dirty="0">
                          <a:effectLst/>
                        </a:rPr>
                        <a:t>263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>
                          <a:effectLst/>
                        </a:rPr>
                        <a:t>Manufacture of communication equipment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>
                          <a:effectLst/>
                        </a:rPr>
                        <a:t>    1.962.004.630,00 kn 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>
                          <a:effectLst/>
                        </a:rPr>
                        <a:t>ERICSSON NIKOLA TESLA, SIEMENS CONVERGENCE CREATORS, RIZ, AC, ELEKTROKEM...      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68275"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u="none" strike="noStrike" dirty="0">
                          <a:effectLst/>
                        </a:rPr>
                        <a:t>4651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Wholesale of computers, computer peripheral equipment and software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>
                          <a:effectLst/>
                        </a:rPr>
                        <a:t>    1.231.898.785,00 kn 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EUROTRADE, MAKROMIKRO, HSM, BCC SERVICES...        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587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u="none" strike="noStrike" dirty="0">
                          <a:effectLst/>
                        </a:rPr>
                        <a:t>631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Data processing, hosting and related activities; web portals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>
                          <a:effectLst/>
                        </a:rPr>
                        <a:t>    1.087.786.205,00 kn 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u="none" strike="noStrike" dirty="0">
                          <a:effectLst/>
                        </a:rPr>
                        <a:t>MERCURY PROCESSING, INFOBIP, ERSTE GROUP IT, HP PRODUKCIJA, ALTIORA, VIP-DATA, GOOGLE HRVATSKA…       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11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ICT sector Total</a:t>
            </a:r>
            <a:endParaRPr lang="hr-HR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77832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8781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ICT sector Total</a:t>
            </a:r>
            <a:endParaRPr lang="hr-HR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20793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2293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 uiExpand="1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ICT sector Total</a:t>
            </a:r>
            <a:endParaRPr lang="hr-HR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6308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8900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ICT sector Total</a:t>
            </a:r>
            <a:endParaRPr lang="hr-HR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73590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36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Chart bld="series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ICT sector Total</a:t>
            </a:r>
            <a:endParaRPr lang="hr-HR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46281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6645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Telecommunications (61)</a:t>
            </a:r>
            <a:endParaRPr lang="hr-HR" dirty="0"/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003225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4457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 uiExpand="1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2941</TotalTime>
  <Words>444</Words>
  <Application>Microsoft Office PowerPoint</Application>
  <PresentationFormat>On-screen Show (4:3)</PresentationFormat>
  <Paragraphs>111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ICT sector 2008 - 2016</vt:lpstr>
      <vt:lpstr>ICT sector</vt:lpstr>
      <vt:lpstr>ICT sector – largest branches (HR)</vt:lpstr>
      <vt:lpstr>ICT sector Total</vt:lpstr>
      <vt:lpstr>ICT sector Total</vt:lpstr>
      <vt:lpstr>ICT sector Total</vt:lpstr>
      <vt:lpstr>ICT sector Total</vt:lpstr>
      <vt:lpstr>ICT sector Total</vt:lpstr>
      <vt:lpstr>Telecommunications (61)</vt:lpstr>
      <vt:lpstr>ICT manufacturing (26.2)</vt:lpstr>
      <vt:lpstr>ICT manufacturing (26.3)</vt:lpstr>
      <vt:lpstr>Software and IT services (62)</vt:lpstr>
      <vt:lpstr>Software and IT services (62)</vt:lpstr>
      <vt:lpstr>Software and IT services (62)</vt:lpstr>
      <vt:lpstr>Software and IT services (62)</vt:lpstr>
      <vt:lpstr>Pokretači industrijske strategije</vt:lpstr>
      <vt:lpstr>Pokretači industrijske strategije</vt:lpstr>
      <vt:lpstr>Pokretači industrijske strategije</vt:lpstr>
      <vt:lpstr>Important Figures 2008-2016</vt:lpstr>
      <vt:lpstr>Simulacija rasta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Hrvoje Balen</dc:creator>
  <cp:lastModifiedBy>Hrvoje Balen</cp:lastModifiedBy>
  <cp:revision>104</cp:revision>
  <dcterms:created xsi:type="dcterms:W3CDTF">2015-10-23T10:37:27Z</dcterms:created>
  <dcterms:modified xsi:type="dcterms:W3CDTF">2017-07-19T08:28:59Z</dcterms:modified>
</cp:coreProperties>
</file>